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13"/>
  </p:notesMasterIdLst>
  <p:sldIdLst>
    <p:sldId id="256" r:id="rId2"/>
    <p:sldId id="289" r:id="rId3"/>
    <p:sldId id="291" r:id="rId4"/>
    <p:sldId id="266" r:id="rId5"/>
    <p:sldId id="292" r:id="rId6"/>
    <p:sldId id="293" r:id="rId7"/>
    <p:sldId id="294" r:id="rId8"/>
    <p:sldId id="295" r:id="rId9"/>
    <p:sldId id="296" r:id="rId10"/>
    <p:sldId id="297" r:id="rId11"/>
    <p:sldId id="298" r:id="rId12"/>
  </p:sldIdLst>
  <p:sldSz cx="9144000" cy="5143500" type="screen16x9"/>
  <p:notesSz cx="6858000" cy="9144000"/>
  <p:embeddedFontLst>
    <p:embeddedFont>
      <p:font typeface="Anton" panose="020B0604020202020204" charset="0"/>
      <p:regular r:id="rId14"/>
    </p:embeddedFont>
    <p:embeddedFont>
      <p:font typeface="DM Sans Medium" panose="020B0604020202020204" charset="0"/>
      <p:regular r:id="rId15"/>
      <p:bold r:id="rId16"/>
      <p:italic r:id="rId17"/>
      <p:boldItalic r:id="rId18"/>
    </p:embeddedFont>
    <p:embeddedFont>
      <p:font typeface="Bebas Neue" panose="020B0604020202020204" charset="0"/>
      <p:regular r:id="rId19"/>
    </p:embeddedFont>
    <p:embeddedFont>
      <p:font typeface="DM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2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81D4FE-343F-43F2-8BCF-6E7CBB1F1AB3}">
  <a:tblStyle styleId="{DC81D4FE-343F-43F2-8BCF-6E7CBB1F1A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2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976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1a92125bc_0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31a92125bc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19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1a92125bc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1a92125bc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0beaae361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0beaae361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8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172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DM Sans Medium</a:t>
            </a:r>
            <a:endParaRPr dirty="0"/>
          </a:p>
        </p:txBody>
      </p:sp>
    </p:spTree>
    <p:extLst>
      <p:ext uri="{BB962C8B-B14F-4D97-AF65-F5344CB8AC3E}">
        <p14:creationId xmlns:p14="http://schemas.microsoft.com/office/powerpoint/2010/main" val="73157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840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330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10572574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10572574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73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24600" y="294950"/>
            <a:ext cx="1625400" cy="113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24600" y="4608500"/>
            <a:ext cx="5460000" cy="2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340800" y="1433775"/>
            <a:ext cx="5443800" cy="0"/>
          </a:xfrm>
          <a:prstGeom prst="straightConnector1">
            <a:avLst/>
          </a:prstGeom>
          <a:noFill/>
          <a:ln w="28575" cap="flat" cmpd="sng">
            <a:solidFill>
              <a:schemeClr val="dk2"/>
            </a:solidFill>
            <a:prstDash val="solid"/>
            <a:round/>
            <a:headEnd type="none" w="med" len="med"/>
            <a:tailEnd type="none" w="med" len="med"/>
          </a:ln>
        </p:spPr>
      </p:cxnSp>
      <p:cxnSp>
        <p:nvCxnSpPr>
          <p:cNvPr id="13" name="Google Shape;13;p2"/>
          <p:cNvCxnSpPr/>
          <p:nvPr/>
        </p:nvCxnSpPr>
        <p:spPr>
          <a:xfrm rot="10800000">
            <a:off x="5784550" y="294950"/>
            <a:ext cx="0" cy="4539300"/>
          </a:xfrm>
          <a:prstGeom prst="straightConnector1">
            <a:avLst/>
          </a:prstGeom>
          <a:noFill/>
          <a:ln w="28575" cap="flat" cmpd="sng">
            <a:solidFill>
              <a:schemeClr val="dk2"/>
            </a:solidFill>
            <a:prstDash val="solid"/>
            <a:round/>
            <a:headEnd type="none" w="med" len="med"/>
            <a:tailEnd type="none" w="med" len="med"/>
          </a:ln>
        </p:spPr>
      </p:cxnSp>
      <p:cxnSp>
        <p:nvCxnSpPr>
          <p:cNvPr id="14" name="Google Shape;14;p2"/>
          <p:cNvCxnSpPr/>
          <p:nvPr/>
        </p:nvCxnSpPr>
        <p:spPr>
          <a:xfrm>
            <a:off x="340800" y="1496875"/>
            <a:ext cx="5443800" cy="0"/>
          </a:xfrm>
          <a:prstGeom prst="straightConnector1">
            <a:avLst/>
          </a:prstGeom>
          <a:noFill/>
          <a:ln w="28575" cap="flat" cmpd="sng">
            <a:solidFill>
              <a:schemeClr val="dk2"/>
            </a:solidFill>
            <a:prstDash val="solid"/>
            <a:round/>
            <a:headEnd type="none" w="med" len="med"/>
            <a:tailEnd type="none" w="med" len="med"/>
          </a:ln>
        </p:spPr>
      </p:cxnSp>
      <p:sp>
        <p:nvSpPr>
          <p:cNvPr id="15" name="Google Shape;15;p2"/>
          <p:cNvSpPr txBox="1">
            <a:spLocks noGrp="1"/>
          </p:cNvSpPr>
          <p:nvPr>
            <p:ph type="ctrTitle"/>
          </p:nvPr>
        </p:nvSpPr>
        <p:spPr>
          <a:xfrm>
            <a:off x="715100" y="1867400"/>
            <a:ext cx="4832400" cy="2668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2171000" y="535000"/>
            <a:ext cx="2713500" cy="67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b="1">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 name="Google Shape;17;p2"/>
          <p:cNvSpPr txBox="1">
            <a:spLocks noGrp="1"/>
          </p:cNvSpPr>
          <p:nvPr>
            <p:ph type="ctrTitle" idx="2"/>
          </p:nvPr>
        </p:nvSpPr>
        <p:spPr>
          <a:xfrm>
            <a:off x="715100" y="502300"/>
            <a:ext cx="990900" cy="742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2400"/>
              <a:buNone/>
              <a:defRPr sz="2400">
                <a:solidFill>
                  <a:schemeClr val="dk1"/>
                </a:solidFill>
                <a:latin typeface="Anton"/>
                <a:ea typeface="Anton"/>
                <a:cs typeface="Anton"/>
                <a:sym typeface="Anton"/>
              </a:defRPr>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18" name="Google Shape;18;p2"/>
          <p:cNvSpPr>
            <a:spLocks noGrp="1"/>
          </p:cNvSpPr>
          <p:nvPr>
            <p:ph type="pic" idx="3"/>
          </p:nvPr>
        </p:nvSpPr>
        <p:spPr>
          <a:xfrm>
            <a:off x="5957625" y="479650"/>
            <a:ext cx="2713500" cy="4184100"/>
          </a:xfrm>
          <a:prstGeom prst="rect">
            <a:avLst/>
          </a:prstGeom>
          <a:noFill/>
          <a:ln w="38100" cap="flat" cmpd="sng">
            <a:solidFill>
              <a:srgbClr val="000000"/>
            </a:solidFill>
            <a:prstDash val="solid"/>
            <a:miter lim="8000"/>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800000" flipH="1">
            <a:off x="324600" y="4389751"/>
            <a:ext cx="8494800" cy="48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324600" y="294975"/>
            <a:ext cx="8494800" cy="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txBox="1">
            <a:spLocks noGrp="1"/>
          </p:cNvSpPr>
          <p:nvPr>
            <p:ph type="title"/>
          </p:nvPr>
        </p:nvSpPr>
        <p:spPr>
          <a:xfrm>
            <a:off x="715100" y="785600"/>
            <a:ext cx="6255600" cy="31938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10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19"/>
        <p:cNvGrpSpPr/>
        <p:nvPr/>
      </p:nvGrpSpPr>
      <p:grpSpPr>
        <a:xfrm>
          <a:off x="0" y="0"/>
          <a:ext cx="0" cy="0"/>
          <a:chOff x="0" y="0"/>
          <a:chExt cx="0" cy="0"/>
        </a:xfrm>
      </p:grpSpPr>
      <p:sp>
        <p:nvSpPr>
          <p:cNvPr id="320" name="Google Shape;320;p34"/>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34"/>
          <p:cNvGrpSpPr/>
          <p:nvPr/>
        </p:nvGrpSpPr>
        <p:grpSpPr>
          <a:xfrm>
            <a:off x="324604" y="1186425"/>
            <a:ext cx="8494800" cy="63100"/>
            <a:chOff x="324600" y="1735675"/>
            <a:chExt cx="8494800" cy="63100"/>
          </a:xfrm>
        </p:grpSpPr>
        <p:cxnSp>
          <p:nvCxnSpPr>
            <p:cNvPr id="322" name="Google Shape;322;p34"/>
            <p:cNvCxnSpPr/>
            <p:nvPr/>
          </p:nvCxnSpPr>
          <p:spPr>
            <a:xfrm>
              <a:off x="324600" y="1735675"/>
              <a:ext cx="8494800" cy="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4"/>
            <p:cNvCxnSpPr/>
            <p:nvPr/>
          </p:nvCxnSpPr>
          <p:spPr>
            <a:xfrm>
              <a:off x="324600" y="1798775"/>
              <a:ext cx="8494800" cy="0"/>
            </a:xfrm>
            <a:prstGeom prst="straightConnector1">
              <a:avLst/>
            </a:prstGeom>
            <a:noFill/>
            <a:ln w="28575" cap="flat" cmpd="sng">
              <a:solidFill>
                <a:schemeClr val="dk2"/>
              </a:solidFill>
              <a:prstDash val="solid"/>
              <a:round/>
              <a:headEnd type="none" w="med" len="med"/>
              <a:tailEnd type="none" w="med" len="med"/>
            </a:ln>
          </p:spPr>
        </p:cxnSp>
      </p:grpSp>
      <p:sp>
        <p:nvSpPr>
          <p:cNvPr id="324" name="Google Shape;324;p34"/>
          <p:cNvSpPr/>
          <p:nvPr/>
        </p:nvSpPr>
        <p:spPr>
          <a:xfrm>
            <a:off x="324600" y="4759425"/>
            <a:ext cx="8494800" cy="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flipH="1">
            <a:off x="5322300" y="295050"/>
            <a:ext cx="3497100" cy="89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txBox="1">
            <a:spLocks noGrp="1"/>
          </p:cNvSpPr>
          <p:nvPr>
            <p:ph type="title"/>
          </p:nvPr>
        </p:nvSpPr>
        <p:spPr>
          <a:xfrm>
            <a:off x="720000" y="405525"/>
            <a:ext cx="4239600" cy="63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7" name="Google Shape;327;p34"/>
          <p:cNvSpPr txBox="1">
            <a:spLocks noGrp="1"/>
          </p:cNvSpPr>
          <p:nvPr>
            <p:ph type="subTitle" idx="1"/>
          </p:nvPr>
        </p:nvSpPr>
        <p:spPr>
          <a:xfrm>
            <a:off x="764200" y="3978225"/>
            <a:ext cx="2144400" cy="58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8" name="Google Shape;328;p34"/>
          <p:cNvSpPr txBox="1">
            <a:spLocks noGrp="1"/>
          </p:cNvSpPr>
          <p:nvPr>
            <p:ph type="subTitle" idx="2"/>
          </p:nvPr>
        </p:nvSpPr>
        <p:spPr>
          <a:xfrm>
            <a:off x="764200" y="1472450"/>
            <a:ext cx="2001900" cy="45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9" name="Google Shape;329;p34"/>
          <p:cNvSpPr txBox="1">
            <a:spLocks noGrp="1"/>
          </p:cNvSpPr>
          <p:nvPr>
            <p:ph type="subTitle" idx="3"/>
          </p:nvPr>
        </p:nvSpPr>
        <p:spPr>
          <a:xfrm>
            <a:off x="3542788" y="3978200"/>
            <a:ext cx="2144400" cy="58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0" name="Google Shape;330;p34"/>
          <p:cNvSpPr txBox="1">
            <a:spLocks noGrp="1"/>
          </p:cNvSpPr>
          <p:nvPr>
            <p:ph type="subTitle" idx="4"/>
          </p:nvPr>
        </p:nvSpPr>
        <p:spPr>
          <a:xfrm>
            <a:off x="3542788" y="1472425"/>
            <a:ext cx="2001900" cy="45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31" name="Google Shape;331;p34"/>
          <p:cNvSpPr txBox="1">
            <a:spLocks noGrp="1"/>
          </p:cNvSpPr>
          <p:nvPr>
            <p:ph type="subTitle" idx="5"/>
          </p:nvPr>
        </p:nvSpPr>
        <p:spPr>
          <a:xfrm>
            <a:off x="6321400" y="3978225"/>
            <a:ext cx="2144400" cy="58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2" name="Google Shape;332;p34"/>
          <p:cNvSpPr txBox="1">
            <a:spLocks noGrp="1"/>
          </p:cNvSpPr>
          <p:nvPr>
            <p:ph type="subTitle" idx="6"/>
          </p:nvPr>
        </p:nvSpPr>
        <p:spPr>
          <a:xfrm>
            <a:off x="6321400" y="1472450"/>
            <a:ext cx="2001900" cy="45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21"/>
        <p:cNvGrpSpPr/>
        <p:nvPr/>
      </p:nvGrpSpPr>
      <p:grpSpPr>
        <a:xfrm>
          <a:off x="0" y="0"/>
          <a:ext cx="0" cy="0"/>
          <a:chOff x="0" y="0"/>
          <a:chExt cx="0" cy="0"/>
        </a:xfrm>
      </p:grpSpPr>
      <p:sp>
        <p:nvSpPr>
          <p:cNvPr id="422" name="Google Shape;422;p40"/>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5260150" y="295050"/>
            <a:ext cx="3559200" cy="15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324525" y="4608500"/>
            <a:ext cx="4935600" cy="24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a:off x="324600" y="1761375"/>
            <a:ext cx="4935479" cy="63100"/>
            <a:chOff x="324600" y="1735675"/>
            <a:chExt cx="8494800" cy="63100"/>
          </a:xfrm>
        </p:grpSpPr>
        <p:cxnSp>
          <p:nvCxnSpPr>
            <p:cNvPr id="426" name="Google Shape;426;p40"/>
            <p:cNvCxnSpPr/>
            <p:nvPr/>
          </p:nvCxnSpPr>
          <p:spPr>
            <a:xfrm>
              <a:off x="324600" y="1735675"/>
              <a:ext cx="8494800" cy="0"/>
            </a:xfrm>
            <a:prstGeom prst="straightConnector1">
              <a:avLst/>
            </a:prstGeom>
            <a:noFill/>
            <a:ln w="28575" cap="flat" cmpd="sng">
              <a:solidFill>
                <a:schemeClr val="dk2"/>
              </a:solidFill>
              <a:prstDash val="solid"/>
              <a:round/>
              <a:headEnd type="none" w="med" len="med"/>
              <a:tailEnd type="none" w="med" len="med"/>
            </a:ln>
          </p:spPr>
        </p:cxnSp>
        <p:cxnSp>
          <p:nvCxnSpPr>
            <p:cNvPr id="427" name="Google Shape;427;p40"/>
            <p:cNvCxnSpPr/>
            <p:nvPr/>
          </p:nvCxnSpPr>
          <p:spPr>
            <a:xfrm>
              <a:off x="324600" y="1798775"/>
              <a:ext cx="8494800" cy="0"/>
            </a:xfrm>
            <a:prstGeom prst="straightConnector1">
              <a:avLst/>
            </a:prstGeom>
            <a:noFill/>
            <a:ln w="28575" cap="flat" cmpd="sng">
              <a:solidFill>
                <a:schemeClr val="dk2"/>
              </a:solidFill>
              <a:prstDash val="solid"/>
              <a:round/>
              <a:headEnd type="none" w="med" len="med"/>
              <a:tailEnd type="none" w="med" len="med"/>
            </a:ln>
          </p:spPr>
        </p:cxnSp>
      </p:grpSp>
      <p:cxnSp>
        <p:nvCxnSpPr>
          <p:cNvPr id="428" name="Google Shape;428;p40"/>
          <p:cNvCxnSpPr/>
          <p:nvPr/>
        </p:nvCxnSpPr>
        <p:spPr>
          <a:xfrm>
            <a:off x="5260150" y="3237975"/>
            <a:ext cx="3567600" cy="0"/>
          </a:xfrm>
          <a:prstGeom prst="straightConnector1">
            <a:avLst/>
          </a:prstGeom>
          <a:noFill/>
          <a:ln w="28575" cap="flat" cmpd="sng">
            <a:solidFill>
              <a:schemeClr val="dk2"/>
            </a:solidFill>
            <a:prstDash val="solid"/>
            <a:round/>
            <a:headEnd type="none" w="med" len="med"/>
            <a:tailEnd type="none" w="med" len="med"/>
          </a:ln>
        </p:spPr>
      </p:cxnSp>
      <p:cxnSp>
        <p:nvCxnSpPr>
          <p:cNvPr id="429" name="Google Shape;429;p40"/>
          <p:cNvCxnSpPr/>
          <p:nvPr/>
        </p:nvCxnSpPr>
        <p:spPr>
          <a:xfrm rot="10800000">
            <a:off x="5260150" y="294950"/>
            <a:ext cx="0" cy="4539300"/>
          </a:xfrm>
          <a:prstGeom prst="straightConnector1">
            <a:avLst/>
          </a:prstGeom>
          <a:noFill/>
          <a:ln w="28575" cap="flat" cmpd="sng">
            <a:solidFill>
              <a:schemeClr val="dk2"/>
            </a:solidFill>
            <a:prstDash val="solid"/>
            <a:round/>
            <a:headEnd type="none" w="med" len="med"/>
            <a:tailEnd type="none" w="med" len="med"/>
          </a:ln>
        </p:spPr>
      </p:cxnSp>
      <p:sp>
        <p:nvSpPr>
          <p:cNvPr id="430" name="Google Shape;430;p40"/>
          <p:cNvSpPr txBox="1"/>
          <p:nvPr/>
        </p:nvSpPr>
        <p:spPr>
          <a:xfrm>
            <a:off x="5616400" y="3439401"/>
            <a:ext cx="2689200" cy="8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chemeClr val="dk2"/>
                </a:solidFill>
                <a:latin typeface="DM Sans"/>
                <a:ea typeface="DM Sans"/>
                <a:cs typeface="DM Sans"/>
                <a:sym typeface="DM Sans"/>
              </a:rPr>
              <a:t>CREDITS: This presentation template was created by </a:t>
            </a:r>
            <a:r>
              <a:rPr lang="en" sz="1100" b="1" u="sng">
                <a:solidFill>
                  <a:schemeClr val="dk2"/>
                </a:solidFill>
                <a:latin typeface="DM Sans"/>
                <a:ea typeface="DM Sans"/>
                <a:cs typeface="DM Sans"/>
                <a:sym typeface="DM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DM Sans"/>
                <a:ea typeface="DM Sans"/>
                <a:cs typeface="DM Sans"/>
                <a:sym typeface="DM Sans"/>
              </a:rPr>
              <a:t>, including icons by </a:t>
            </a:r>
            <a:r>
              <a:rPr lang="en" sz="1100" b="1" u="sng">
                <a:solidFill>
                  <a:schemeClr val="dk2"/>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DM Sans"/>
                <a:ea typeface="DM Sans"/>
                <a:cs typeface="DM Sans"/>
                <a:sym typeface="DM Sans"/>
              </a:rPr>
              <a:t> and infographics &amp; images by </a:t>
            </a:r>
            <a:r>
              <a:rPr lang="en" sz="1100" b="1" u="sng">
                <a:solidFill>
                  <a:schemeClr val="dk2"/>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u="sng">
              <a:solidFill>
                <a:schemeClr val="dk2"/>
              </a:solidFill>
              <a:latin typeface="DM Sans"/>
              <a:ea typeface="DM Sans"/>
              <a:cs typeface="DM Sans"/>
              <a:sym typeface="DM Sans"/>
            </a:endParaRPr>
          </a:p>
        </p:txBody>
      </p:sp>
      <p:sp>
        <p:nvSpPr>
          <p:cNvPr id="431" name="Google Shape;431;p40"/>
          <p:cNvSpPr txBox="1">
            <a:spLocks noGrp="1"/>
          </p:cNvSpPr>
          <p:nvPr>
            <p:ph type="ctrTitle"/>
          </p:nvPr>
        </p:nvSpPr>
        <p:spPr>
          <a:xfrm>
            <a:off x="715100" y="361650"/>
            <a:ext cx="4284000" cy="132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8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2" name="Google Shape;432;p40"/>
          <p:cNvSpPr txBox="1">
            <a:spLocks noGrp="1"/>
          </p:cNvSpPr>
          <p:nvPr>
            <p:ph type="subTitle" idx="1"/>
          </p:nvPr>
        </p:nvSpPr>
        <p:spPr>
          <a:xfrm>
            <a:off x="5616400" y="617250"/>
            <a:ext cx="2546400" cy="8778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400">
                <a:solidFill>
                  <a:schemeClr val="dk1"/>
                </a:solidFill>
                <a:latin typeface="Anton"/>
                <a:ea typeface="Anton"/>
                <a:cs typeface="Anton"/>
                <a:sym typeface="Anton"/>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3" name="Google Shape;433;p40"/>
          <p:cNvSpPr txBox="1">
            <a:spLocks noGrp="1"/>
          </p:cNvSpPr>
          <p:nvPr>
            <p:ph type="subTitle" idx="2"/>
          </p:nvPr>
        </p:nvSpPr>
        <p:spPr>
          <a:xfrm>
            <a:off x="5616400" y="2066300"/>
            <a:ext cx="2812500" cy="91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b="1">
                <a:latin typeface="DM Sans"/>
                <a:ea typeface="DM Sans"/>
                <a:cs typeface="DM Sans"/>
                <a:sym typeface="DM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4" name="Google Shape;434;p40"/>
          <p:cNvSpPr>
            <a:spLocks noGrp="1"/>
          </p:cNvSpPr>
          <p:nvPr>
            <p:ph type="pic" idx="3"/>
          </p:nvPr>
        </p:nvSpPr>
        <p:spPr>
          <a:xfrm>
            <a:off x="715100" y="2066375"/>
            <a:ext cx="3528000" cy="2343300"/>
          </a:xfrm>
          <a:prstGeom prst="rect">
            <a:avLst/>
          </a:prstGeom>
          <a:noFill/>
          <a:ln w="38100" cap="flat" cmpd="sng">
            <a:solidFill>
              <a:srgbClr val="000000"/>
            </a:solidFill>
            <a:prstDash val="solid"/>
            <a:miter lim="8000"/>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35"/>
        <p:cNvGrpSpPr/>
        <p:nvPr/>
      </p:nvGrpSpPr>
      <p:grpSpPr>
        <a:xfrm>
          <a:off x="0" y="0"/>
          <a:ext cx="0" cy="0"/>
          <a:chOff x="0" y="0"/>
          <a:chExt cx="0" cy="0"/>
        </a:xfrm>
      </p:grpSpPr>
      <p:sp>
        <p:nvSpPr>
          <p:cNvPr id="436" name="Google Shape;436;p41"/>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1"/>
          <p:cNvGrpSpPr/>
          <p:nvPr/>
        </p:nvGrpSpPr>
        <p:grpSpPr>
          <a:xfrm>
            <a:off x="324603" y="535000"/>
            <a:ext cx="8494800" cy="63100"/>
            <a:chOff x="324600" y="1735675"/>
            <a:chExt cx="8494800" cy="63100"/>
          </a:xfrm>
        </p:grpSpPr>
        <p:cxnSp>
          <p:nvCxnSpPr>
            <p:cNvPr id="438" name="Google Shape;438;p41"/>
            <p:cNvCxnSpPr/>
            <p:nvPr/>
          </p:nvCxnSpPr>
          <p:spPr>
            <a:xfrm>
              <a:off x="324600" y="1735675"/>
              <a:ext cx="8494800" cy="0"/>
            </a:xfrm>
            <a:prstGeom prst="straightConnector1">
              <a:avLst/>
            </a:prstGeom>
            <a:noFill/>
            <a:ln w="28575" cap="flat" cmpd="sng">
              <a:solidFill>
                <a:schemeClr val="dk2"/>
              </a:solidFill>
              <a:prstDash val="solid"/>
              <a:round/>
              <a:headEnd type="none" w="med" len="med"/>
              <a:tailEnd type="none" w="med" len="med"/>
            </a:ln>
          </p:spPr>
        </p:cxnSp>
        <p:cxnSp>
          <p:nvCxnSpPr>
            <p:cNvPr id="439" name="Google Shape;439;p41"/>
            <p:cNvCxnSpPr/>
            <p:nvPr/>
          </p:nvCxnSpPr>
          <p:spPr>
            <a:xfrm>
              <a:off x="324600" y="1798775"/>
              <a:ext cx="8494800" cy="0"/>
            </a:xfrm>
            <a:prstGeom prst="straightConnector1">
              <a:avLst/>
            </a:prstGeom>
            <a:noFill/>
            <a:ln w="28575" cap="flat" cmpd="sng">
              <a:solidFill>
                <a:schemeClr val="dk2"/>
              </a:solidFill>
              <a:prstDash val="solid"/>
              <a:round/>
              <a:headEnd type="none" w="med" len="med"/>
              <a:tailEnd type="none" w="med" len="med"/>
            </a:ln>
          </p:spPr>
        </p:cxnSp>
      </p:grpSp>
      <p:sp>
        <p:nvSpPr>
          <p:cNvPr id="440" name="Google Shape;440;p41"/>
          <p:cNvSpPr/>
          <p:nvPr/>
        </p:nvSpPr>
        <p:spPr>
          <a:xfrm>
            <a:off x="324600" y="4759425"/>
            <a:ext cx="8494800" cy="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41"/>
        <p:cNvGrpSpPr/>
        <p:nvPr/>
      </p:nvGrpSpPr>
      <p:grpSpPr>
        <a:xfrm>
          <a:off x="0" y="0"/>
          <a:ext cx="0" cy="0"/>
          <a:chOff x="0" y="0"/>
          <a:chExt cx="0" cy="0"/>
        </a:xfrm>
      </p:grpSpPr>
      <p:sp>
        <p:nvSpPr>
          <p:cNvPr id="442" name="Google Shape;442;p42"/>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42"/>
          <p:cNvCxnSpPr/>
          <p:nvPr/>
        </p:nvCxnSpPr>
        <p:spPr>
          <a:xfrm>
            <a:off x="4572000" y="290700"/>
            <a:ext cx="0" cy="4565100"/>
          </a:xfrm>
          <a:prstGeom prst="straightConnector1">
            <a:avLst/>
          </a:prstGeom>
          <a:noFill/>
          <a:ln w="28575" cap="flat" cmpd="sng">
            <a:solidFill>
              <a:schemeClr val="dk2"/>
            </a:solidFill>
            <a:prstDash val="solid"/>
            <a:round/>
            <a:headEnd type="none" w="med" len="med"/>
            <a:tailEnd type="none" w="med" len="med"/>
          </a:ln>
        </p:spPr>
      </p:cxnSp>
      <p:sp>
        <p:nvSpPr>
          <p:cNvPr id="444" name="Google Shape;444;p42"/>
          <p:cNvSpPr/>
          <p:nvPr/>
        </p:nvSpPr>
        <p:spPr>
          <a:xfrm>
            <a:off x="324600" y="4354475"/>
            <a:ext cx="4247400" cy="49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4572000" y="295050"/>
            <a:ext cx="4247400" cy="49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6"/>
        <p:cNvGrpSpPr/>
        <p:nvPr/>
      </p:nvGrpSpPr>
      <p:grpSpPr>
        <a:xfrm>
          <a:off x="0" y="0"/>
          <a:ext cx="0" cy="0"/>
          <a:chOff x="0" y="0"/>
          <a:chExt cx="0" cy="0"/>
        </a:xfrm>
      </p:grpSpPr>
      <p:sp>
        <p:nvSpPr>
          <p:cNvPr id="187" name="Google Shape;187;p23"/>
          <p:cNvSpPr/>
          <p:nvPr/>
        </p:nvSpPr>
        <p:spPr>
          <a:xfrm>
            <a:off x="324600" y="295050"/>
            <a:ext cx="8494800" cy="4553400"/>
          </a:xfrm>
          <a:prstGeom prst="rect">
            <a:avLst/>
          </a:prstGeom>
          <a:solidFill>
            <a:schemeClr val="dk1"/>
          </a:solidFill>
          <a:ln w="38100"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3212325" y="290300"/>
            <a:ext cx="882900" cy="455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3"/>
          <p:cNvGrpSpPr/>
          <p:nvPr/>
        </p:nvGrpSpPr>
        <p:grpSpPr>
          <a:xfrm>
            <a:off x="324586" y="1709375"/>
            <a:ext cx="2887383" cy="63100"/>
            <a:chOff x="324600" y="1735675"/>
            <a:chExt cx="8494800" cy="63100"/>
          </a:xfrm>
        </p:grpSpPr>
        <p:cxnSp>
          <p:nvCxnSpPr>
            <p:cNvPr id="190" name="Google Shape;190;p23"/>
            <p:cNvCxnSpPr/>
            <p:nvPr/>
          </p:nvCxnSpPr>
          <p:spPr>
            <a:xfrm>
              <a:off x="324600" y="1735675"/>
              <a:ext cx="8494800" cy="0"/>
            </a:xfrm>
            <a:prstGeom prst="straightConnector1">
              <a:avLst/>
            </a:prstGeom>
            <a:noFill/>
            <a:ln w="28575" cap="flat" cmpd="sng">
              <a:solidFill>
                <a:schemeClr val="dk2"/>
              </a:solidFill>
              <a:prstDash val="solid"/>
              <a:round/>
              <a:headEnd type="none" w="med" len="med"/>
              <a:tailEnd type="none" w="med" len="med"/>
            </a:ln>
          </p:spPr>
        </p:cxnSp>
        <p:cxnSp>
          <p:nvCxnSpPr>
            <p:cNvPr id="191" name="Google Shape;191;p23"/>
            <p:cNvCxnSpPr/>
            <p:nvPr/>
          </p:nvCxnSpPr>
          <p:spPr>
            <a:xfrm>
              <a:off x="324600" y="1798775"/>
              <a:ext cx="8494800" cy="0"/>
            </a:xfrm>
            <a:prstGeom prst="straightConnector1">
              <a:avLst/>
            </a:prstGeom>
            <a:noFill/>
            <a:ln w="28575" cap="flat" cmpd="sng">
              <a:solidFill>
                <a:schemeClr val="dk2"/>
              </a:solidFill>
              <a:prstDash val="solid"/>
              <a:round/>
              <a:headEnd type="none" w="med" len="med"/>
              <a:tailEnd type="none" w="med" len="med"/>
            </a:ln>
          </p:spPr>
        </p:cxnSp>
      </p:grpSp>
      <p:sp>
        <p:nvSpPr>
          <p:cNvPr id="192" name="Google Shape;192;p23"/>
          <p:cNvSpPr txBox="1">
            <a:spLocks noGrp="1"/>
          </p:cNvSpPr>
          <p:nvPr>
            <p:ph type="title" hasCustomPrompt="1"/>
          </p:nvPr>
        </p:nvSpPr>
        <p:spPr>
          <a:xfrm>
            <a:off x="3304163" y="829950"/>
            <a:ext cx="731400" cy="51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23"/>
          <p:cNvSpPr txBox="1">
            <a:spLocks noGrp="1"/>
          </p:cNvSpPr>
          <p:nvPr>
            <p:ph type="subTitle" idx="1"/>
          </p:nvPr>
        </p:nvSpPr>
        <p:spPr>
          <a:xfrm>
            <a:off x="4241025" y="1306100"/>
            <a:ext cx="4099500" cy="3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23"/>
          <p:cNvSpPr txBox="1">
            <a:spLocks noGrp="1"/>
          </p:cNvSpPr>
          <p:nvPr>
            <p:ph type="title" idx="2"/>
          </p:nvPr>
        </p:nvSpPr>
        <p:spPr>
          <a:xfrm>
            <a:off x="720000" y="405525"/>
            <a:ext cx="2378700" cy="12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3"/>
          <p:cNvSpPr txBox="1">
            <a:spLocks noGrp="1"/>
          </p:cNvSpPr>
          <p:nvPr>
            <p:ph type="subTitle" idx="3"/>
          </p:nvPr>
        </p:nvSpPr>
        <p:spPr>
          <a:xfrm>
            <a:off x="4241025" y="858300"/>
            <a:ext cx="2739000" cy="45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23"/>
          <p:cNvSpPr txBox="1">
            <a:spLocks noGrp="1"/>
          </p:cNvSpPr>
          <p:nvPr>
            <p:ph type="title" idx="4" hasCustomPrompt="1"/>
          </p:nvPr>
        </p:nvSpPr>
        <p:spPr>
          <a:xfrm>
            <a:off x="3304163" y="1792350"/>
            <a:ext cx="731400" cy="51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23"/>
          <p:cNvSpPr txBox="1">
            <a:spLocks noGrp="1"/>
          </p:cNvSpPr>
          <p:nvPr>
            <p:ph type="subTitle" idx="5"/>
          </p:nvPr>
        </p:nvSpPr>
        <p:spPr>
          <a:xfrm>
            <a:off x="4241025" y="2268500"/>
            <a:ext cx="4099500" cy="3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3"/>
          <p:cNvSpPr txBox="1">
            <a:spLocks noGrp="1"/>
          </p:cNvSpPr>
          <p:nvPr>
            <p:ph type="subTitle" idx="6"/>
          </p:nvPr>
        </p:nvSpPr>
        <p:spPr>
          <a:xfrm>
            <a:off x="4241025" y="1820700"/>
            <a:ext cx="2739000" cy="45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9" name="Google Shape;199;p23"/>
          <p:cNvSpPr txBox="1">
            <a:spLocks noGrp="1"/>
          </p:cNvSpPr>
          <p:nvPr>
            <p:ph type="title" idx="7" hasCustomPrompt="1"/>
          </p:nvPr>
        </p:nvSpPr>
        <p:spPr>
          <a:xfrm>
            <a:off x="3304163" y="2754750"/>
            <a:ext cx="731400" cy="51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23"/>
          <p:cNvSpPr txBox="1">
            <a:spLocks noGrp="1"/>
          </p:cNvSpPr>
          <p:nvPr>
            <p:ph type="subTitle" idx="8"/>
          </p:nvPr>
        </p:nvSpPr>
        <p:spPr>
          <a:xfrm>
            <a:off x="4241025" y="3230900"/>
            <a:ext cx="4099500" cy="3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1" name="Google Shape;201;p23"/>
          <p:cNvSpPr txBox="1">
            <a:spLocks noGrp="1"/>
          </p:cNvSpPr>
          <p:nvPr>
            <p:ph type="subTitle" idx="9"/>
          </p:nvPr>
        </p:nvSpPr>
        <p:spPr>
          <a:xfrm>
            <a:off x="4241025" y="2783100"/>
            <a:ext cx="2739000" cy="45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2" name="Google Shape;202;p23"/>
          <p:cNvSpPr txBox="1">
            <a:spLocks noGrp="1"/>
          </p:cNvSpPr>
          <p:nvPr>
            <p:ph type="title" idx="13" hasCustomPrompt="1"/>
          </p:nvPr>
        </p:nvSpPr>
        <p:spPr>
          <a:xfrm>
            <a:off x="3304163" y="3717150"/>
            <a:ext cx="731400" cy="51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23"/>
          <p:cNvSpPr txBox="1">
            <a:spLocks noGrp="1"/>
          </p:cNvSpPr>
          <p:nvPr>
            <p:ph type="subTitle" idx="14"/>
          </p:nvPr>
        </p:nvSpPr>
        <p:spPr>
          <a:xfrm>
            <a:off x="4241025" y="4193300"/>
            <a:ext cx="4099500" cy="3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23"/>
          <p:cNvSpPr txBox="1">
            <a:spLocks noGrp="1"/>
          </p:cNvSpPr>
          <p:nvPr>
            <p:ph type="subTitle" idx="15"/>
          </p:nvPr>
        </p:nvSpPr>
        <p:spPr>
          <a:xfrm>
            <a:off x="4241025" y="3745500"/>
            <a:ext cx="2739000" cy="456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latin typeface="Anton"/>
                <a:ea typeface="Anton"/>
                <a:cs typeface="Anton"/>
                <a:sym typeface="Anton"/>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 name="Google Shape;205;p23"/>
          <p:cNvSpPr/>
          <p:nvPr/>
        </p:nvSpPr>
        <p:spPr>
          <a:xfrm>
            <a:off x="324600" y="4759425"/>
            <a:ext cx="8494800" cy="8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4035575" y="291750"/>
            <a:ext cx="4783800" cy="32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a:spLocks noGrp="1"/>
          </p:cNvSpPr>
          <p:nvPr>
            <p:ph type="pic" idx="16"/>
          </p:nvPr>
        </p:nvSpPr>
        <p:spPr>
          <a:xfrm>
            <a:off x="646513" y="2013625"/>
            <a:ext cx="2264400" cy="2506500"/>
          </a:xfrm>
          <a:prstGeom prst="rect">
            <a:avLst/>
          </a:prstGeom>
          <a:noFill/>
          <a:ln w="381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084821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1pPr>
            <a:lvl2pPr lvl="1"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2pPr>
            <a:lvl3pPr lvl="2"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3pPr>
            <a:lvl4pPr lvl="3"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4pPr>
            <a:lvl5pPr lvl="4"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5pPr>
            <a:lvl6pPr lvl="5"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6pPr>
            <a:lvl7pPr lvl="6"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7pPr>
            <a:lvl8pPr lvl="7"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8pPr>
            <a:lvl9pPr lvl="8" rtl="0">
              <a:spcBef>
                <a:spcPts val="0"/>
              </a:spcBef>
              <a:spcAft>
                <a:spcPts val="0"/>
              </a:spcAft>
              <a:buClr>
                <a:schemeClr val="dk2"/>
              </a:buClr>
              <a:buSzPts val="3500"/>
              <a:buFont typeface="Anton"/>
              <a:buNone/>
              <a:defRPr sz="3500">
                <a:solidFill>
                  <a:schemeClr val="dk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1pPr>
            <a:lvl2pPr marL="914400" lvl="1"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2pPr>
            <a:lvl3pPr marL="1371600" lvl="2"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3pPr>
            <a:lvl4pPr marL="1828800" lvl="3"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4pPr>
            <a:lvl5pPr marL="2286000" lvl="4"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5pPr>
            <a:lvl6pPr marL="2743200" lvl="5"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6pPr>
            <a:lvl7pPr marL="3200400" lvl="6"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7pPr>
            <a:lvl8pPr marL="3657600" lvl="7"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8pPr>
            <a:lvl9pPr marL="4114800" lvl="8" indent="-317500">
              <a:lnSpc>
                <a:spcPct val="100000"/>
              </a:lnSpc>
              <a:spcBef>
                <a:spcPts val="0"/>
              </a:spcBef>
              <a:spcAft>
                <a:spcPts val="0"/>
              </a:spcAft>
              <a:buClr>
                <a:schemeClr val="dk2"/>
              </a:buClr>
              <a:buSzPts val="1400"/>
              <a:buFont typeface="DM Sans Medium"/>
              <a:buChar char="■"/>
              <a:defRPr>
                <a:solidFill>
                  <a:schemeClr val="dk2"/>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80" r:id="rId4"/>
    <p:sldLayoutId id="2147483686" r:id="rId5"/>
    <p:sldLayoutId id="2147483687" r:id="rId6"/>
    <p:sldLayoutId id="2147483688" r:id="rId7"/>
    <p:sldLayoutId id="214748369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6"/>
          <p:cNvSpPr txBox="1">
            <a:spLocks noGrp="1"/>
          </p:cNvSpPr>
          <p:nvPr>
            <p:ph type="ctrTitle"/>
          </p:nvPr>
        </p:nvSpPr>
        <p:spPr>
          <a:xfrm>
            <a:off x="493945" y="2168568"/>
            <a:ext cx="5254921" cy="1053599"/>
          </a:xfrm>
          <a:prstGeom prst="rect">
            <a:avLst/>
          </a:prstGeom>
        </p:spPr>
        <p:txBody>
          <a:bodyPr spcFirstLastPara="1" wrap="square" lIns="91425" tIns="91425" rIns="91425" bIns="91425" anchor="t" anchorCtr="0">
            <a:noAutofit/>
          </a:bodyPr>
          <a:lstStyle/>
          <a:p>
            <a:pPr lvl="0"/>
            <a:r>
              <a:rPr lang="en-US" sz="3600" dirty="0"/>
              <a:t>Russia and Ukraine war impact </a:t>
            </a:r>
            <a:r>
              <a:rPr lang="en-US" sz="3600" dirty="0" smtClean="0"/>
              <a:t>on global economy;</a:t>
            </a:r>
            <a:br>
              <a:rPr lang="en-US" sz="3600" dirty="0" smtClean="0"/>
            </a:br>
            <a:endParaRPr sz="3600" dirty="0"/>
          </a:p>
        </p:txBody>
      </p:sp>
      <p:pic>
        <p:nvPicPr>
          <p:cNvPr id="460" name="Google Shape;460;p46"/>
          <p:cNvPicPr preferRelativeResize="0">
            <a:picLocks noGrp="1"/>
          </p:cNvPicPr>
          <p:nvPr>
            <p:ph type="pic" idx="3"/>
          </p:nvPr>
        </p:nvPicPr>
        <p:blipFill rotWithShape="1">
          <a:blip r:embed="rId3">
            <a:alphaModFix/>
          </a:blip>
          <a:srcRect l="17574" r="17574"/>
          <a:stretch/>
        </p:blipFill>
        <p:spPr>
          <a:xfrm>
            <a:off x="5957625" y="479650"/>
            <a:ext cx="2713500" cy="4184100"/>
          </a:xfrm>
          <a:prstGeom prst="rect">
            <a:avLst/>
          </a:prstGeom>
        </p:spPr>
      </p:pic>
      <p:sp>
        <p:nvSpPr>
          <p:cNvPr id="7" name="Google Shape;457;p46"/>
          <p:cNvSpPr txBox="1">
            <a:spLocks/>
          </p:cNvSpPr>
          <p:nvPr/>
        </p:nvSpPr>
        <p:spPr>
          <a:xfrm>
            <a:off x="493945" y="3254867"/>
            <a:ext cx="5254921" cy="443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5200"/>
              <a:buFont typeface="Anton"/>
              <a:buNone/>
              <a:defRPr sz="92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9pPr>
          </a:lstStyle>
          <a:p>
            <a:r>
              <a:rPr lang="en-US" sz="2000" dirty="0" smtClean="0"/>
              <a:t>A Closed eye view on Bangladesh economy </a:t>
            </a:r>
            <a:br>
              <a:rPr lang="en-US" sz="2000" dirty="0" smtClean="0"/>
            </a:br>
            <a:endParaRPr lang="en-US" sz="2000"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38968"/>
          <a:stretch/>
        </p:blipFill>
        <p:spPr>
          <a:xfrm>
            <a:off x="5957625" y="479650"/>
            <a:ext cx="2713500" cy="418409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625" y="479649"/>
            <a:ext cx="2713500" cy="4184100"/>
          </a:xfrm>
          <a:prstGeom prst="rect">
            <a:avLst/>
          </a:prstGeom>
        </p:spPr>
      </p:pic>
      <p:sp>
        <p:nvSpPr>
          <p:cNvPr id="459" name="Google Shape;459;p46"/>
          <p:cNvSpPr txBox="1">
            <a:spLocks noGrp="1"/>
          </p:cNvSpPr>
          <p:nvPr>
            <p:ph type="ctrTitle" idx="2"/>
          </p:nvPr>
        </p:nvSpPr>
        <p:spPr>
          <a:xfrm>
            <a:off x="2043540" y="650733"/>
            <a:ext cx="3809705" cy="440650"/>
          </a:xfrm>
          <a:prstGeom prst="rect">
            <a:avLst/>
          </a:prstGeom>
        </p:spPr>
        <p:txBody>
          <a:bodyPr spcFirstLastPara="1" wrap="square" lIns="91425" tIns="91425" rIns="91425" bIns="91425" anchor="t" anchorCtr="0">
            <a:noAutofit/>
          </a:bodyPr>
          <a:lstStyle/>
          <a:p>
            <a:pPr lvl="0"/>
            <a:r>
              <a:rPr lang="en-US" sz="2800" dirty="0">
                <a:solidFill>
                  <a:schemeClr val="bg2"/>
                </a:solidFill>
              </a:rPr>
              <a:t>Engineering Economics</a:t>
            </a:r>
            <a:endParaRPr sz="2800" dirty="0">
              <a:solidFill>
                <a:schemeClr val="bg2"/>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629" y="352800"/>
            <a:ext cx="1004491" cy="97592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7625" y="479648"/>
            <a:ext cx="2713500" cy="418410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91339" y="-407434"/>
            <a:ext cx="8961322"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05. </a:t>
            </a:r>
            <a:r>
              <a:rPr lang="en-US" sz="2400" dirty="0">
                <a:solidFill>
                  <a:schemeClr val="tx2"/>
                </a:solidFill>
                <a:latin typeface="Anton" panose="020B0604020202020204" charset="0"/>
              </a:rPr>
              <a:t>Impact on Bangladesh’s Economy</a:t>
            </a:r>
            <a:endParaRPr sz="2400" dirty="0">
              <a:solidFill>
                <a:schemeClr val="tx2"/>
              </a:solidFill>
              <a:latin typeface="Anton" panose="020B0604020202020204" charset="0"/>
            </a:endParaRPr>
          </a:p>
        </p:txBody>
      </p:sp>
      <p:grpSp>
        <p:nvGrpSpPr>
          <p:cNvPr id="16" name="Group 15"/>
          <p:cNvGrpSpPr/>
          <p:nvPr/>
        </p:nvGrpSpPr>
        <p:grpSpPr>
          <a:xfrm>
            <a:off x="355932" y="1020731"/>
            <a:ext cx="7321218" cy="3579844"/>
            <a:chOff x="355932" y="1020731"/>
            <a:chExt cx="7321218" cy="3579844"/>
          </a:xfrm>
        </p:grpSpPr>
        <p:sp>
          <p:nvSpPr>
            <p:cNvPr id="10" name="Google Shape;504;p50"/>
            <p:cNvSpPr txBox="1">
              <a:spLocks/>
            </p:cNvSpPr>
            <p:nvPr/>
          </p:nvSpPr>
          <p:spPr>
            <a:xfrm>
              <a:off x="355932" y="1020731"/>
              <a:ext cx="906530" cy="4201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a:latin typeface="DM Sans Medium" panose="020B0604020202020204" charset="0"/>
                </a:rPr>
                <a:t>Import</a:t>
              </a:r>
              <a:r>
                <a:rPr lang="en-US" dirty="0" smtClean="0">
                  <a:latin typeface="DM Sans Medium" panose="020B0604020202020204" charset="0"/>
                </a:rPr>
                <a:t>:</a:t>
              </a:r>
              <a:endParaRPr lang="en-US" dirty="0" smtClean="0">
                <a:latin typeface="DM Sans Medium"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50" y="1495425"/>
              <a:ext cx="6210300" cy="3105150"/>
            </a:xfrm>
            <a:prstGeom prst="rect">
              <a:avLst/>
            </a:prstGeom>
            <a:effectLst>
              <a:softEdge rad="63500"/>
            </a:effectLst>
          </p:spPr>
        </p:pic>
      </p:grpSp>
      <p:grpSp>
        <p:nvGrpSpPr>
          <p:cNvPr id="20" name="Group 19"/>
          <p:cNvGrpSpPr/>
          <p:nvPr/>
        </p:nvGrpSpPr>
        <p:grpSpPr>
          <a:xfrm>
            <a:off x="355932" y="1020731"/>
            <a:ext cx="6883068" cy="3697250"/>
            <a:chOff x="355932" y="1020731"/>
            <a:chExt cx="6883068" cy="3697250"/>
          </a:xfrm>
        </p:grpSpPr>
        <p:sp>
          <p:nvSpPr>
            <p:cNvPr id="21" name="Google Shape;504;p50"/>
            <p:cNvSpPr txBox="1">
              <a:spLocks/>
            </p:cNvSpPr>
            <p:nvPr/>
          </p:nvSpPr>
          <p:spPr>
            <a:xfrm>
              <a:off x="355932" y="1020731"/>
              <a:ext cx="2647618" cy="4201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a:latin typeface="DM Sans Medium" panose="020B0604020202020204" charset="0"/>
                </a:rPr>
                <a:t>Development Project</a:t>
              </a:r>
              <a:endParaRPr lang="en-US" dirty="0" smtClean="0">
                <a:latin typeface="DM Sans Medium" panose="020B0604020202020204" charset="0"/>
              </a:endParaRPr>
            </a:p>
          </p:txBody>
        </p:sp>
        <p:grpSp>
          <p:nvGrpSpPr>
            <p:cNvPr id="22" name="Group 21"/>
            <p:cNvGrpSpPr/>
            <p:nvPr/>
          </p:nvGrpSpPr>
          <p:grpSpPr>
            <a:xfrm>
              <a:off x="2070099" y="1631881"/>
              <a:ext cx="5168901" cy="3086100"/>
              <a:chOff x="2070099" y="1631881"/>
              <a:chExt cx="5168901" cy="3086100"/>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100" y="1631881"/>
                <a:ext cx="5168900" cy="3086100"/>
              </a:xfrm>
              <a:prstGeom prst="rect">
                <a:avLst/>
              </a:prstGeom>
              <a:effectLst>
                <a:softEdge rad="63500"/>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099" y="1644600"/>
                <a:ext cx="1943099" cy="1214437"/>
              </a:xfrm>
              <a:prstGeom prst="rect">
                <a:avLst/>
              </a:prstGeom>
              <a:effectLst>
                <a:softEdge rad="63500"/>
              </a:effectLst>
            </p:spPr>
          </p:pic>
        </p:grpSp>
      </p:grpSp>
    </p:spTree>
    <p:extLst>
      <p:ext uri="{BB962C8B-B14F-4D97-AF65-F5344CB8AC3E}">
        <p14:creationId xmlns:p14="http://schemas.microsoft.com/office/powerpoint/2010/main" val="95972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80"/>
          <p:cNvSpPr/>
          <p:nvPr/>
        </p:nvSpPr>
        <p:spPr>
          <a:xfrm>
            <a:off x="3577225" y="403325"/>
            <a:ext cx="1292400" cy="1230900"/>
          </a:xfrm>
          <a:prstGeom prst="star5">
            <a:avLst>
              <a:gd name="adj" fmla="val 19098"/>
              <a:gd name="hf" fmla="val 105146"/>
              <a:gd name="vf" fmla="val 110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0"/>
          <p:cNvSpPr txBox="1">
            <a:spLocks noGrp="1"/>
          </p:cNvSpPr>
          <p:nvPr>
            <p:ph type="ctrTitle"/>
          </p:nvPr>
        </p:nvSpPr>
        <p:spPr>
          <a:xfrm>
            <a:off x="715100" y="361650"/>
            <a:ext cx="4284000" cy="13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1073" name="Google Shape;1073;p80"/>
          <p:cNvSpPr txBox="1">
            <a:spLocks noGrp="1"/>
          </p:cNvSpPr>
          <p:nvPr>
            <p:ph type="subTitle" idx="2"/>
          </p:nvPr>
        </p:nvSpPr>
        <p:spPr>
          <a:xfrm>
            <a:off x="5616400" y="2066300"/>
            <a:ext cx="2812500" cy="9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yourwebsite.com</a:t>
            </a:r>
            <a:endParaRPr/>
          </a:p>
        </p:txBody>
      </p:sp>
      <p:sp>
        <p:nvSpPr>
          <p:cNvPr id="1074" name="Google Shape;1074;p80"/>
          <p:cNvSpPr txBox="1"/>
          <p:nvPr/>
        </p:nvSpPr>
        <p:spPr>
          <a:xfrm>
            <a:off x="5616400" y="4276350"/>
            <a:ext cx="2689200" cy="33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chemeClr val="dk2"/>
                </a:solidFill>
                <a:latin typeface="DM Sans"/>
                <a:ea typeface="DM Sans"/>
                <a:cs typeface="DM Sans"/>
                <a:sym typeface="DM Sans"/>
              </a:rPr>
              <a:t>Please keep this slide for attribution</a:t>
            </a:r>
            <a:endParaRPr sz="1100">
              <a:solidFill>
                <a:schemeClr val="dk2"/>
              </a:solidFill>
              <a:latin typeface="DM Sans"/>
              <a:ea typeface="DM Sans"/>
              <a:cs typeface="DM Sans"/>
              <a:sym typeface="DM Sans"/>
            </a:endParaRPr>
          </a:p>
        </p:txBody>
      </p:sp>
      <p:sp>
        <p:nvSpPr>
          <p:cNvPr id="1075" name="Google Shape;1075;p80"/>
          <p:cNvSpPr txBox="1">
            <a:spLocks noGrp="1"/>
          </p:cNvSpPr>
          <p:nvPr>
            <p:ph type="subTitle" idx="1"/>
          </p:nvPr>
        </p:nvSpPr>
        <p:spPr>
          <a:xfrm>
            <a:off x="5616400" y="617250"/>
            <a:ext cx="2546400" cy="8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Do you have any questions?</a:t>
            </a:r>
            <a:endParaRPr/>
          </a:p>
        </p:txBody>
      </p:sp>
      <p:grpSp>
        <p:nvGrpSpPr>
          <p:cNvPr id="1076" name="Google Shape;1076;p80"/>
          <p:cNvGrpSpPr/>
          <p:nvPr/>
        </p:nvGrpSpPr>
        <p:grpSpPr>
          <a:xfrm>
            <a:off x="4542014" y="3399222"/>
            <a:ext cx="420111" cy="420089"/>
            <a:chOff x="266768" y="1721375"/>
            <a:chExt cx="397907" cy="397887"/>
          </a:xfrm>
        </p:grpSpPr>
        <p:sp>
          <p:nvSpPr>
            <p:cNvPr id="1077" name="Google Shape;1077;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80"/>
          <p:cNvGrpSpPr/>
          <p:nvPr/>
        </p:nvGrpSpPr>
        <p:grpSpPr>
          <a:xfrm>
            <a:off x="4542161" y="2066374"/>
            <a:ext cx="419956" cy="419251"/>
            <a:chOff x="2408992" y="1722875"/>
            <a:chExt cx="397761" cy="397093"/>
          </a:xfrm>
        </p:grpSpPr>
        <p:sp>
          <p:nvSpPr>
            <p:cNvPr id="1080" name="Google Shape;1080;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80"/>
          <p:cNvGrpSpPr/>
          <p:nvPr/>
        </p:nvGrpSpPr>
        <p:grpSpPr>
          <a:xfrm>
            <a:off x="4542056" y="2732379"/>
            <a:ext cx="420067" cy="420089"/>
            <a:chOff x="864491" y="1723250"/>
            <a:chExt cx="397866" cy="397887"/>
          </a:xfrm>
        </p:grpSpPr>
        <p:sp>
          <p:nvSpPr>
            <p:cNvPr id="1083" name="Google Shape;1083;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80"/>
          <p:cNvSpPr/>
          <p:nvPr/>
        </p:nvSpPr>
        <p:spPr>
          <a:xfrm>
            <a:off x="4541374" y="4065990"/>
            <a:ext cx="421353" cy="34365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7" name="Google Shape;1087;p80"/>
          <p:cNvPicPr preferRelativeResize="0">
            <a:picLocks noGrp="1"/>
          </p:cNvPicPr>
          <p:nvPr>
            <p:ph type="pic" idx="3"/>
          </p:nvPr>
        </p:nvPicPr>
        <p:blipFill rotWithShape="1">
          <a:blip r:embed="rId3">
            <a:alphaModFix/>
          </a:blip>
          <a:srcRect t="20815" b="12765"/>
          <a:stretch/>
        </p:blipFill>
        <p:spPr>
          <a:xfrm>
            <a:off x="715100" y="2066375"/>
            <a:ext cx="3528000" cy="2343300"/>
          </a:xfrm>
          <a:prstGeom prst="rect">
            <a:avLst/>
          </a:prstGeom>
        </p:spPr>
      </p:pic>
      <p:sp>
        <p:nvSpPr>
          <p:cNvPr id="20" name="Rectangle 19"/>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nvGrpSpPr>
          <p:cNvPr id="3" name="Group 2"/>
          <p:cNvGrpSpPr/>
          <p:nvPr/>
        </p:nvGrpSpPr>
        <p:grpSpPr>
          <a:xfrm>
            <a:off x="2757656" y="551071"/>
            <a:ext cx="3865729" cy="4016384"/>
            <a:chOff x="3496562" y="1479488"/>
            <a:chExt cx="3383300" cy="330335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562" y="1479488"/>
              <a:ext cx="3303350" cy="3303350"/>
            </a:xfrm>
            <a:prstGeom prst="rect">
              <a:avLst/>
            </a:prstGeom>
          </p:spPr>
        </p:pic>
        <p:sp>
          <p:nvSpPr>
            <p:cNvPr id="24" name="Google Shape;1072;p80"/>
            <p:cNvSpPr txBox="1">
              <a:spLocks/>
            </p:cNvSpPr>
            <p:nvPr/>
          </p:nvSpPr>
          <p:spPr>
            <a:xfrm>
              <a:off x="3496562" y="1656103"/>
              <a:ext cx="3383300" cy="20178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200"/>
                <a:buFont typeface="Anton"/>
                <a:buNone/>
                <a:defRPr sz="8500" b="0" i="0" u="none" strike="noStrike" cap="none">
                  <a:solidFill>
                    <a:schemeClr val="dk2"/>
                  </a:solidFill>
                  <a:latin typeface="Anton"/>
                  <a:ea typeface="Anton"/>
                  <a:cs typeface="Anton"/>
                  <a:sym typeface="Anton"/>
                </a:defRPr>
              </a:lvl1pPr>
              <a:lvl2pPr marR="0" lvl="1"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2pPr>
              <a:lvl3pPr marR="0" lvl="2"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3pPr>
              <a:lvl4pPr marR="0" lvl="3"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4pPr>
              <a:lvl5pPr marR="0" lvl="4"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5pPr>
              <a:lvl6pPr marR="0" lvl="5"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6pPr>
              <a:lvl7pPr marR="0" lvl="6"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7pPr>
              <a:lvl8pPr marR="0" lvl="7"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8pPr>
              <a:lvl9pPr marR="0" lvl="8" algn="ctr" rtl="0">
                <a:lnSpc>
                  <a:spcPct val="100000"/>
                </a:lnSpc>
                <a:spcBef>
                  <a:spcPts val="0"/>
                </a:spcBef>
                <a:spcAft>
                  <a:spcPts val="0"/>
                </a:spcAft>
                <a:buClr>
                  <a:schemeClr val="dk2"/>
                </a:buClr>
                <a:buSzPts val="5200"/>
                <a:buFont typeface="Anton"/>
                <a:buNone/>
                <a:defRPr sz="5200" b="0" i="0" u="none" strike="noStrike" cap="none">
                  <a:solidFill>
                    <a:schemeClr val="dk2"/>
                  </a:solidFill>
                  <a:latin typeface="Anton"/>
                  <a:ea typeface="Anton"/>
                  <a:cs typeface="Anton"/>
                  <a:sym typeface="Anton"/>
                </a:defRPr>
              </a:lvl9pPr>
            </a:lstStyle>
            <a:p>
              <a:pPr algn="ctr"/>
              <a:r>
                <a:rPr lang="en-US" sz="4000" dirty="0" smtClean="0">
                  <a:solidFill>
                    <a:srgbClr val="FF0000"/>
                  </a:solidFill>
                </a:rPr>
                <a:t>Say </a:t>
              </a:r>
            </a:p>
            <a:p>
              <a:pPr algn="ctr"/>
              <a:r>
                <a:rPr lang="en-US" sz="4000" dirty="0" smtClean="0">
                  <a:solidFill>
                    <a:srgbClr val="FF0000"/>
                  </a:solidFill>
                </a:rPr>
                <a:t>No </a:t>
              </a:r>
            </a:p>
            <a:p>
              <a:pPr algn="ctr"/>
              <a:r>
                <a:rPr lang="en-US" sz="4000" dirty="0" smtClean="0">
                  <a:solidFill>
                    <a:srgbClr val="FF0000"/>
                  </a:solidFill>
                </a:rPr>
                <a:t>TO War</a:t>
              </a:r>
              <a:endParaRPr lang="en-US" sz="4000" dirty="0">
                <a:solidFill>
                  <a:srgbClr val="FF0000"/>
                </a:solidFill>
              </a:endParaRPr>
            </a:p>
          </p:txBody>
        </p:sp>
      </p:grpSp>
    </p:spTree>
    <p:extLst>
      <p:ext uri="{BB962C8B-B14F-4D97-AF65-F5344CB8AC3E}">
        <p14:creationId xmlns:p14="http://schemas.microsoft.com/office/powerpoint/2010/main" val="925453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57" name="Google Shape;1057;p79"/>
          <p:cNvSpPr txBox="1">
            <a:spLocks noGrp="1"/>
          </p:cNvSpPr>
          <p:nvPr>
            <p:ph type="title"/>
          </p:nvPr>
        </p:nvSpPr>
        <p:spPr>
          <a:xfrm>
            <a:off x="720000" y="405525"/>
            <a:ext cx="423960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Info</a:t>
            </a:r>
            <a:endParaRPr dirty="0"/>
          </a:p>
        </p:txBody>
      </p:sp>
      <p:sp>
        <p:nvSpPr>
          <p:cNvPr id="1061" name="Google Shape;1061;p79"/>
          <p:cNvSpPr txBox="1">
            <a:spLocks noGrp="1"/>
          </p:cNvSpPr>
          <p:nvPr>
            <p:ph type="subTitle" idx="3"/>
          </p:nvPr>
        </p:nvSpPr>
        <p:spPr>
          <a:xfrm>
            <a:off x="1344288" y="2149400"/>
            <a:ext cx="2144400" cy="390600"/>
          </a:xfrm>
          <a:prstGeom prst="rect">
            <a:avLst/>
          </a:prstGeom>
        </p:spPr>
        <p:txBody>
          <a:bodyPr spcFirstLastPara="1" wrap="square" lIns="91425" tIns="91425" rIns="91425" bIns="91425" anchor="t" anchorCtr="0">
            <a:noAutofit/>
          </a:bodyPr>
          <a:lstStyle/>
          <a:p>
            <a:pPr marL="0" lvl="0" indent="0" algn="ctr"/>
            <a:r>
              <a:rPr lang="en" dirty="0"/>
              <a:t>221902353</a:t>
            </a:r>
            <a:endParaRPr dirty="0"/>
          </a:p>
        </p:txBody>
      </p:sp>
      <p:sp>
        <p:nvSpPr>
          <p:cNvPr id="1062" name="Google Shape;1062;p79"/>
          <p:cNvSpPr txBox="1">
            <a:spLocks noGrp="1"/>
          </p:cNvSpPr>
          <p:nvPr>
            <p:ph type="subTitle" idx="4"/>
          </p:nvPr>
        </p:nvSpPr>
        <p:spPr>
          <a:xfrm>
            <a:off x="1415538" y="1815325"/>
            <a:ext cx="2001900" cy="456600"/>
          </a:xfrm>
          <a:prstGeom prst="rect">
            <a:avLst/>
          </a:prstGeom>
        </p:spPr>
        <p:txBody>
          <a:bodyPr spcFirstLastPara="1" wrap="square" lIns="91425" tIns="91425" rIns="91425" bIns="91425" anchor="ctr" anchorCtr="0">
            <a:noAutofit/>
          </a:bodyPr>
          <a:lstStyle/>
          <a:p>
            <a:pPr marL="0" lvl="0" indent="0" algn="ctr"/>
            <a:r>
              <a:rPr lang="en-US" dirty="0" err="1"/>
              <a:t>Khondokar</a:t>
            </a:r>
            <a:r>
              <a:rPr lang="en-US" dirty="0"/>
              <a:t> </a:t>
            </a:r>
            <a:r>
              <a:rPr lang="en-US" dirty="0" err="1"/>
              <a:t>Saim</a:t>
            </a:r>
            <a:endParaRPr dirty="0"/>
          </a:p>
        </p:txBody>
      </p:sp>
      <p:sp>
        <p:nvSpPr>
          <p:cNvPr id="45" name="Google Shape;1061;p79"/>
          <p:cNvSpPr txBox="1">
            <a:spLocks noGrp="1"/>
          </p:cNvSpPr>
          <p:nvPr>
            <p:ph type="subTitle" idx="3"/>
          </p:nvPr>
        </p:nvSpPr>
        <p:spPr>
          <a:xfrm>
            <a:off x="5258050" y="2149400"/>
            <a:ext cx="2144400" cy="390600"/>
          </a:xfrm>
          <a:prstGeom prst="rect">
            <a:avLst/>
          </a:prstGeom>
        </p:spPr>
        <p:txBody>
          <a:bodyPr spcFirstLastPara="1" wrap="square" lIns="91425" tIns="91425" rIns="91425" bIns="91425" anchor="t" anchorCtr="0">
            <a:noAutofit/>
          </a:bodyPr>
          <a:lstStyle/>
          <a:p>
            <a:pPr marL="0" lvl="0" indent="0" algn="ctr"/>
            <a:r>
              <a:rPr lang="en"/>
              <a:t>221902001</a:t>
            </a:r>
            <a:endParaRPr dirty="0"/>
          </a:p>
        </p:txBody>
      </p:sp>
      <p:sp>
        <p:nvSpPr>
          <p:cNvPr id="46" name="Google Shape;1062;p79"/>
          <p:cNvSpPr txBox="1">
            <a:spLocks noGrp="1"/>
          </p:cNvSpPr>
          <p:nvPr>
            <p:ph type="subTitle" idx="4"/>
          </p:nvPr>
        </p:nvSpPr>
        <p:spPr>
          <a:xfrm>
            <a:off x="5329300" y="1815325"/>
            <a:ext cx="2001900" cy="456600"/>
          </a:xfrm>
          <a:prstGeom prst="rect">
            <a:avLst/>
          </a:prstGeom>
        </p:spPr>
        <p:txBody>
          <a:bodyPr spcFirstLastPara="1" wrap="square" lIns="91425" tIns="91425" rIns="91425" bIns="91425" anchor="ctr" anchorCtr="0">
            <a:noAutofit/>
          </a:bodyPr>
          <a:lstStyle/>
          <a:p>
            <a:pPr marL="0" lvl="0" indent="0" algn="ctr"/>
            <a:r>
              <a:rPr lang="en-US" dirty="0" err="1"/>
              <a:t>Hasnat</a:t>
            </a:r>
            <a:r>
              <a:rPr lang="en-US" dirty="0"/>
              <a:t> </a:t>
            </a:r>
            <a:r>
              <a:rPr lang="en-US" dirty="0" err="1"/>
              <a:t>Zamil</a:t>
            </a:r>
            <a:r>
              <a:rPr lang="en-US" dirty="0"/>
              <a:t> </a:t>
            </a:r>
            <a:endParaRPr dirty="0"/>
          </a:p>
        </p:txBody>
      </p:sp>
      <p:sp>
        <p:nvSpPr>
          <p:cNvPr id="51" name="Google Shape;1061;p79"/>
          <p:cNvSpPr txBox="1">
            <a:spLocks noGrp="1"/>
          </p:cNvSpPr>
          <p:nvPr>
            <p:ph type="subTitle" idx="3"/>
          </p:nvPr>
        </p:nvSpPr>
        <p:spPr>
          <a:xfrm>
            <a:off x="1344288" y="3565125"/>
            <a:ext cx="2144400" cy="390600"/>
          </a:xfrm>
          <a:prstGeom prst="rect">
            <a:avLst/>
          </a:prstGeom>
        </p:spPr>
        <p:txBody>
          <a:bodyPr spcFirstLastPara="1" wrap="square" lIns="91425" tIns="91425" rIns="91425" bIns="91425" anchor="t" anchorCtr="0">
            <a:noAutofit/>
          </a:bodyPr>
          <a:lstStyle/>
          <a:p>
            <a:pPr marL="0" lvl="0" indent="0" algn="ctr"/>
            <a:r>
              <a:rPr lang="en"/>
              <a:t>213902121</a:t>
            </a:r>
            <a:endParaRPr dirty="0"/>
          </a:p>
        </p:txBody>
      </p:sp>
      <p:sp>
        <p:nvSpPr>
          <p:cNvPr id="52" name="Google Shape;1062;p79"/>
          <p:cNvSpPr txBox="1">
            <a:spLocks noGrp="1"/>
          </p:cNvSpPr>
          <p:nvPr>
            <p:ph type="subTitle" idx="4"/>
          </p:nvPr>
        </p:nvSpPr>
        <p:spPr>
          <a:xfrm>
            <a:off x="1066288" y="3231050"/>
            <a:ext cx="2864362" cy="456600"/>
          </a:xfrm>
          <a:prstGeom prst="rect">
            <a:avLst/>
          </a:prstGeom>
        </p:spPr>
        <p:txBody>
          <a:bodyPr spcFirstLastPara="1" wrap="square" lIns="91425" tIns="91425" rIns="91425" bIns="91425" anchor="ctr" anchorCtr="0">
            <a:noAutofit/>
          </a:bodyPr>
          <a:lstStyle/>
          <a:p>
            <a:pPr marL="0" lvl="0" indent="0" algn="ctr"/>
            <a:r>
              <a:rPr lang="en-US" dirty="0" err="1"/>
              <a:t>Sochocho</a:t>
            </a:r>
            <a:r>
              <a:rPr lang="en-US" dirty="0"/>
              <a:t> Kumar Roy</a:t>
            </a:r>
            <a:endParaRPr dirty="0"/>
          </a:p>
        </p:txBody>
      </p:sp>
      <p:sp>
        <p:nvSpPr>
          <p:cNvPr id="53" name="Google Shape;1061;p79"/>
          <p:cNvSpPr txBox="1">
            <a:spLocks noGrp="1"/>
          </p:cNvSpPr>
          <p:nvPr>
            <p:ph type="subTitle" idx="3"/>
          </p:nvPr>
        </p:nvSpPr>
        <p:spPr>
          <a:xfrm>
            <a:off x="5258050" y="3565125"/>
            <a:ext cx="2144400" cy="390600"/>
          </a:xfrm>
          <a:prstGeom prst="rect">
            <a:avLst/>
          </a:prstGeom>
        </p:spPr>
        <p:txBody>
          <a:bodyPr spcFirstLastPara="1" wrap="square" lIns="91425" tIns="91425" rIns="91425" bIns="91425" anchor="t" anchorCtr="0">
            <a:noAutofit/>
          </a:bodyPr>
          <a:lstStyle/>
          <a:p>
            <a:pPr marL="0" lvl="0" indent="0" algn="ctr"/>
            <a:r>
              <a:rPr lang="en"/>
              <a:t>221902154</a:t>
            </a:r>
            <a:endParaRPr dirty="0"/>
          </a:p>
        </p:txBody>
      </p:sp>
      <p:sp>
        <p:nvSpPr>
          <p:cNvPr id="54" name="Google Shape;1062;p79"/>
          <p:cNvSpPr txBox="1">
            <a:spLocks noGrp="1"/>
          </p:cNvSpPr>
          <p:nvPr>
            <p:ph type="subTitle" idx="4"/>
          </p:nvPr>
        </p:nvSpPr>
        <p:spPr>
          <a:xfrm>
            <a:off x="5329300" y="3231050"/>
            <a:ext cx="2001900" cy="456600"/>
          </a:xfrm>
          <a:prstGeom prst="rect">
            <a:avLst/>
          </a:prstGeom>
        </p:spPr>
        <p:txBody>
          <a:bodyPr spcFirstLastPara="1" wrap="square" lIns="91425" tIns="91425" rIns="91425" bIns="91425" anchor="ctr" anchorCtr="0">
            <a:noAutofit/>
          </a:bodyPr>
          <a:lstStyle/>
          <a:p>
            <a:pPr marL="0" lvl="0" indent="0" algn="ctr"/>
            <a:r>
              <a:rPr lang="en-US" dirty="0"/>
              <a:t>Md. </a:t>
            </a:r>
            <a:r>
              <a:rPr lang="en-US" dirty="0" err="1"/>
              <a:t>Sumon</a:t>
            </a:r>
            <a:r>
              <a:rPr lang="en-US" dirty="0"/>
              <a:t> Mia</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Google Shape;477;p48"/>
          <p:cNvSpPr txBox="1">
            <a:spLocks noGrp="1"/>
          </p:cNvSpPr>
          <p:nvPr>
            <p:ph type="subTitle" idx="3"/>
          </p:nvPr>
        </p:nvSpPr>
        <p:spPr>
          <a:xfrm>
            <a:off x="4139417" y="750883"/>
            <a:ext cx="4632043" cy="392117"/>
          </a:xfrm>
          <a:prstGeom prst="rect">
            <a:avLst/>
          </a:prstGeom>
        </p:spPr>
        <p:txBody>
          <a:bodyPr spcFirstLastPara="1" wrap="square" lIns="91425" tIns="91425" rIns="91425" bIns="91425" anchor="ctr" anchorCtr="0">
            <a:noAutofit/>
          </a:bodyPr>
          <a:lstStyle/>
          <a:p>
            <a:pPr marL="0" lvl="0" indent="0"/>
            <a:r>
              <a:rPr lang="en-US" sz="1600" dirty="0"/>
              <a:t>Russia-Ukraine Conflict: Background and Overview</a:t>
            </a:r>
          </a:p>
        </p:txBody>
      </p:sp>
      <p:sp>
        <p:nvSpPr>
          <p:cNvPr id="478" name="Google Shape;478;p48"/>
          <p:cNvSpPr txBox="1">
            <a:spLocks noGrp="1"/>
          </p:cNvSpPr>
          <p:nvPr>
            <p:ph type="title"/>
          </p:nvPr>
        </p:nvSpPr>
        <p:spPr>
          <a:xfrm>
            <a:off x="3408017" y="690291"/>
            <a:ext cx="731400" cy="51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01.</a:t>
            </a:r>
            <a:endParaRPr sz="2000" dirty="0"/>
          </a:p>
        </p:txBody>
      </p:sp>
      <p:sp>
        <p:nvSpPr>
          <p:cNvPr id="480" name="Google Shape;480;p48"/>
          <p:cNvSpPr txBox="1">
            <a:spLocks noGrp="1"/>
          </p:cNvSpPr>
          <p:nvPr>
            <p:ph type="title" idx="2"/>
          </p:nvPr>
        </p:nvSpPr>
        <p:spPr>
          <a:xfrm>
            <a:off x="720025" y="405525"/>
            <a:ext cx="2378700" cy="12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pic>
        <p:nvPicPr>
          <p:cNvPr id="490" name="Google Shape;490;p48"/>
          <p:cNvPicPr preferRelativeResize="0">
            <a:picLocks noGrp="1"/>
          </p:cNvPicPr>
          <p:nvPr>
            <p:ph type="pic" idx="16"/>
          </p:nvPr>
        </p:nvPicPr>
        <p:blipFill rotWithShape="1">
          <a:blip r:embed="rId3">
            <a:alphaModFix/>
          </a:blip>
          <a:srcRect l="4833" r="4824"/>
          <a:stretch/>
        </p:blipFill>
        <p:spPr>
          <a:xfrm>
            <a:off x="646513" y="2013625"/>
            <a:ext cx="2264401" cy="2506500"/>
          </a:xfrm>
          <a:prstGeom prst="rect">
            <a:avLst/>
          </a:prstGeom>
        </p:spPr>
      </p:pic>
      <p:sp>
        <p:nvSpPr>
          <p:cNvPr id="39" name="Google Shape;477;p48"/>
          <p:cNvSpPr txBox="1">
            <a:spLocks noGrp="1"/>
          </p:cNvSpPr>
          <p:nvPr>
            <p:ph type="subTitle" idx="3"/>
          </p:nvPr>
        </p:nvSpPr>
        <p:spPr>
          <a:xfrm>
            <a:off x="4139418" y="1252186"/>
            <a:ext cx="5004582" cy="355684"/>
          </a:xfrm>
          <a:prstGeom prst="rect">
            <a:avLst/>
          </a:prstGeom>
        </p:spPr>
        <p:txBody>
          <a:bodyPr spcFirstLastPara="1" wrap="square" lIns="91425" tIns="91425" rIns="91425" bIns="91425" anchor="ctr" anchorCtr="0">
            <a:noAutofit/>
          </a:bodyPr>
          <a:lstStyle/>
          <a:p>
            <a:pPr marL="0" lvl="0" indent="0"/>
            <a:r>
              <a:rPr lang="en-US" sz="1600" dirty="0" smtClean="0"/>
              <a:t>Economic </a:t>
            </a:r>
            <a:r>
              <a:rPr lang="en-US" sz="1600" dirty="0"/>
              <a:t>Consequences for the USA and </a:t>
            </a:r>
            <a:r>
              <a:rPr lang="en-US" sz="1600" dirty="0" smtClean="0"/>
              <a:t>UK </a:t>
            </a:r>
            <a:endParaRPr lang="en-US" sz="1600" dirty="0"/>
          </a:p>
        </p:txBody>
      </p:sp>
      <p:sp>
        <p:nvSpPr>
          <p:cNvPr id="47" name="Google Shape;477;p48"/>
          <p:cNvSpPr txBox="1">
            <a:spLocks noGrp="1"/>
          </p:cNvSpPr>
          <p:nvPr>
            <p:ph type="subTitle" idx="3"/>
          </p:nvPr>
        </p:nvSpPr>
        <p:spPr>
          <a:xfrm>
            <a:off x="4139417" y="1729907"/>
            <a:ext cx="4840954" cy="895958"/>
          </a:xfrm>
          <a:prstGeom prst="rect">
            <a:avLst/>
          </a:prstGeom>
        </p:spPr>
        <p:txBody>
          <a:bodyPr spcFirstLastPara="1" wrap="square" lIns="91425" tIns="91425" rIns="91425" bIns="91425" anchor="ctr" anchorCtr="0">
            <a:noAutofit/>
          </a:bodyPr>
          <a:lstStyle/>
          <a:p>
            <a:pPr marL="0" lvl="0" indent="0"/>
            <a:r>
              <a:rPr lang="en-US" sz="1600" dirty="0"/>
              <a:t>Analyze the economic connections </a:t>
            </a:r>
            <a:r>
              <a:rPr lang="en-US" sz="1600" dirty="0" smtClean="0"/>
              <a:t>between </a:t>
            </a:r>
            <a:r>
              <a:rPr lang="en-US" sz="1600" dirty="0"/>
              <a:t>South Asia </a:t>
            </a:r>
            <a:endParaRPr lang="en-US" sz="1600" dirty="0" smtClean="0"/>
          </a:p>
          <a:p>
            <a:pPr marL="0" lvl="0" indent="0"/>
            <a:r>
              <a:rPr lang="en-US" sz="1600" dirty="0" smtClean="0"/>
              <a:t>and </a:t>
            </a:r>
            <a:r>
              <a:rPr lang="en-US" sz="1600" dirty="0"/>
              <a:t>the nations that are afflicted by the Russia-Ukraine </a:t>
            </a:r>
            <a:endParaRPr lang="en-US" sz="1600" dirty="0" smtClean="0"/>
          </a:p>
          <a:p>
            <a:pPr marL="0" lvl="0" indent="0"/>
            <a:r>
              <a:rPr lang="en-US" sz="1600" dirty="0" smtClean="0"/>
              <a:t>war</a:t>
            </a:r>
            <a:r>
              <a:rPr lang="en-US" sz="1600" dirty="0"/>
              <a:t>. </a:t>
            </a:r>
          </a:p>
        </p:txBody>
      </p:sp>
      <p:sp>
        <p:nvSpPr>
          <p:cNvPr id="51" name="Google Shape;477;p48"/>
          <p:cNvSpPr txBox="1">
            <a:spLocks noGrp="1"/>
          </p:cNvSpPr>
          <p:nvPr>
            <p:ph type="subTitle" idx="3"/>
          </p:nvPr>
        </p:nvSpPr>
        <p:spPr>
          <a:xfrm>
            <a:off x="4139417" y="2752050"/>
            <a:ext cx="6246242" cy="517281"/>
          </a:xfrm>
          <a:prstGeom prst="rect">
            <a:avLst/>
          </a:prstGeom>
        </p:spPr>
        <p:txBody>
          <a:bodyPr spcFirstLastPara="1" wrap="square" lIns="91425" tIns="91425" rIns="91425" bIns="91425" anchor="ctr" anchorCtr="0">
            <a:noAutofit/>
          </a:bodyPr>
          <a:lstStyle/>
          <a:p>
            <a:pPr marL="0" lvl="0" indent="0" algn="just"/>
            <a:r>
              <a:rPr lang="en-US" sz="1600" dirty="0"/>
              <a:t>Investigate how the conflict has impacted global </a:t>
            </a:r>
            <a:endParaRPr lang="en-US" sz="1600" dirty="0" smtClean="0"/>
          </a:p>
          <a:p>
            <a:pPr marL="0" lvl="0" indent="0" algn="just"/>
            <a:r>
              <a:rPr lang="en-US" sz="1600" dirty="0" smtClean="0"/>
              <a:t>energy markets,</a:t>
            </a:r>
            <a:endParaRPr lang="en-US" sz="1600" dirty="0"/>
          </a:p>
        </p:txBody>
      </p:sp>
      <p:sp>
        <p:nvSpPr>
          <p:cNvPr id="52" name="Google Shape;477;p48"/>
          <p:cNvSpPr txBox="1">
            <a:spLocks noGrp="1"/>
          </p:cNvSpPr>
          <p:nvPr>
            <p:ph type="subTitle" idx="3"/>
          </p:nvPr>
        </p:nvSpPr>
        <p:spPr>
          <a:xfrm>
            <a:off x="4139418" y="3567052"/>
            <a:ext cx="4632040" cy="517281"/>
          </a:xfrm>
          <a:prstGeom prst="rect">
            <a:avLst/>
          </a:prstGeom>
        </p:spPr>
        <p:txBody>
          <a:bodyPr spcFirstLastPara="1" wrap="square" lIns="91425" tIns="91425" rIns="91425" bIns="91425" anchor="ctr" anchorCtr="0">
            <a:noAutofit/>
          </a:bodyPr>
          <a:lstStyle/>
          <a:p>
            <a:pPr marL="0" lvl="0" indent="0" algn="just"/>
            <a:r>
              <a:rPr lang="en-US" sz="1600" dirty="0" smtClean="0"/>
              <a:t>Russia </a:t>
            </a:r>
            <a:r>
              <a:rPr lang="en-US" sz="1600" dirty="0"/>
              <a:t>vs Ukraine War: Impact on Bangladesh’s Economy</a:t>
            </a:r>
          </a:p>
        </p:txBody>
      </p:sp>
      <p:sp>
        <p:nvSpPr>
          <p:cNvPr id="53" name="Google Shape;478;p48"/>
          <p:cNvSpPr txBox="1">
            <a:spLocks noGrp="1"/>
          </p:cNvSpPr>
          <p:nvPr>
            <p:ph type="title"/>
          </p:nvPr>
        </p:nvSpPr>
        <p:spPr>
          <a:xfrm>
            <a:off x="3408017" y="1195036"/>
            <a:ext cx="731400" cy="51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02.</a:t>
            </a:r>
            <a:endParaRPr sz="2000" dirty="0"/>
          </a:p>
        </p:txBody>
      </p:sp>
      <p:sp>
        <p:nvSpPr>
          <p:cNvPr id="54" name="Google Shape;478;p48"/>
          <p:cNvSpPr txBox="1">
            <a:spLocks noGrp="1"/>
          </p:cNvSpPr>
          <p:nvPr>
            <p:ph type="title"/>
          </p:nvPr>
        </p:nvSpPr>
        <p:spPr>
          <a:xfrm>
            <a:off x="3408017" y="1829979"/>
            <a:ext cx="731400" cy="51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03.</a:t>
            </a:r>
            <a:endParaRPr sz="2000" dirty="0"/>
          </a:p>
        </p:txBody>
      </p:sp>
      <p:sp>
        <p:nvSpPr>
          <p:cNvPr id="55" name="Google Shape;478;p48"/>
          <p:cNvSpPr txBox="1">
            <a:spLocks noGrp="1"/>
          </p:cNvSpPr>
          <p:nvPr>
            <p:ph type="title"/>
          </p:nvPr>
        </p:nvSpPr>
        <p:spPr>
          <a:xfrm>
            <a:off x="3408017" y="2761350"/>
            <a:ext cx="731400" cy="51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04.</a:t>
            </a:r>
            <a:endParaRPr sz="2000" dirty="0"/>
          </a:p>
        </p:txBody>
      </p:sp>
      <p:sp>
        <p:nvSpPr>
          <p:cNvPr id="56" name="Google Shape;478;p48"/>
          <p:cNvSpPr txBox="1">
            <a:spLocks noGrp="1"/>
          </p:cNvSpPr>
          <p:nvPr>
            <p:ph type="title"/>
          </p:nvPr>
        </p:nvSpPr>
        <p:spPr>
          <a:xfrm>
            <a:off x="3408017" y="3524821"/>
            <a:ext cx="731400" cy="51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05.</a:t>
            </a:r>
            <a:endParaRPr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12" y="2013625"/>
            <a:ext cx="2264403" cy="2506500"/>
          </a:xfrm>
          <a:prstGeom prst="rect">
            <a:avLst/>
          </a:prstGeom>
        </p:spPr>
      </p:pic>
    </p:spTree>
    <p:extLst>
      <p:ext uri="{BB962C8B-B14F-4D97-AF65-F5344CB8AC3E}">
        <p14:creationId xmlns:p14="http://schemas.microsoft.com/office/powerpoint/2010/main" val="3320745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355933" y="-407434"/>
            <a:ext cx="8423999"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01. </a:t>
            </a:r>
            <a:r>
              <a:rPr lang="en-US" sz="2400" dirty="0">
                <a:solidFill>
                  <a:schemeClr val="tx2"/>
                </a:solidFill>
                <a:latin typeface="Anton" panose="020B0604020202020204" charset="0"/>
              </a:rPr>
              <a:t>Russia-Ukraine Conflict: Background and Overview</a:t>
            </a:r>
            <a:endParaRPr sz="2400" dirty="0">
              <a:solidFill>
                <a:schemeClr val="tx2"/>
              </a:solidFill>
              <a:latin typeface="Anton" panose="020B0604020202020204" charset="0"/>
            </a:endParaRPr>
          </a:p>
        </p:txBody>
      </p:sp>
      <p:sp>
        <p:nvSpPr>
          <p:cNvPr id="10" name="Google Shape;504;p50"/>
          <p:cNvSpPr txBox="1">
            <a:spLocks/>
          </p:cNvSpPr>
          <p:nvPr/>
        </p:nvSpPr>
        <p:spPr>
          <a:xfrm>
            <a:off x="355932" y="1129942"/>
            <a:ext cx="5071201" cy="38230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
            </a:pPr>
            <a:r>
              <a:rPr lang="en-US" sz="1300" dirty="0">
                <a:solidFill>
                  <a:schemeClr val="dk2"/>
                </a:solidFill>
                <a:latin typeface="DM Sans Medium" panose="020B0604020202020204" charset="0"/>
              </a:rPr>
              <a:t>The conflict between Russia and Ukraine started in </a:t>
            </a:r>
            <a:r>
              <a:rPr lang="en-US" sz="1300" dirty="0">
                <a:solidFill>
                  <a:schemeClr val="bg1"/>
                </a:solidFill>
                <a:latin typeface="DM Sans Medium" panose="020B0604020202020204" charset="0"/>
              </a:rPr>
              <a:t>2014</a:t>
            </a:r>
            <a:r>
              <a:rPr lang="en-US" sz="1300" dirty="0">
                <a:solidFill>
                  <a:schemeClr val="dk2"/>
                </a:solidFill>
                <a:latin typeface="DM Sans Medium" panose="020B0604020202020204" charset="0"/>
              </a:rPr>
              <a:t>. </a:t>
            </a:r>
            <a:endParaRPr lang="en-US" sz="1300" dirty="0" smtClean="0">
              <a:solidFill>
                <a:schemeClr val="dk2"/>
              </a:solidFill>
              <a:latin typeface="DM Sans Medium" panose="020B0604020202020204" charset="0"/>
            </a:endParaRPr>
          </a:p>
          <a:p>
            <a:pPr marL="285750" indent="-285750" algn="just">
              <a:buFont typeface="Wingdings" panose="05000000000000000000" pitchFamily="2" charset="2"/>
              <a:buChar char="§"/>
            </a:pPr>
            <a:r>
              <a:rPr lang="en-US" sz="1300" dirty="0" smtClean="0">
                <a:solidFill>
                  <a:schemeClr val="dk2"/>
                </a:solidFill>
                <a:latin typeface="DM Sans Medium" panose="020B0604020202020204" charset="0"/>
              </a:rPr>
              <a:t>Russia </a:t>
            </a:r>
            <a:r>
              <a:rPr lang="en-US" sz="1300" dirty="0">
                <a:solidFill>
                  <a:schemeClr val="dk2"/>
                </a:solidFill>
                <a:latin typeface="DM Sans Medium" panose="020B0604020202020204" charset="0"/>
              </a:rPr>
              <a:t>took control of </a:t>
            </a:r>
            <a:r>
              <a:rPr lang="en-US" sz="1300" dirty="0">
                <a:solidFill>
                  <a:schemeClr val="bg1"/>
                </a:solidFill>
                <a:latin typeface="DM Sans Medium" panose="020B0604020202020204" charset="0"/>
              </a:rPr>
              <a:t>Crimea</a:t>
            </a:r>
            <a:r>
              <a:rPr lang="en-US" sz="1300" dirty="0">
                <a:solidFill>
                  <a:schemeClr val="dk2"/>
                </a:solidFill>
                <a:latin typeface="DM Sans Medium" panose="020B0604020202020204" charset="0"/>
              </a:rPr>
              <a:t>, a region that was previously part of Ukraine.</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This happened after protests in Ukraine against their president's decision to align with Russia instead of the European Union.</a:t>
            </a:r>
          </a:p>
          <a:p>
            <a:pPr marL="285750" indent="-285750" algn="just">
              <a:buFont typeface="Wingdings" panose="05000000000000000000" pitchFamily="2" charset="2"/>
              <a:buChar char="§"/>
            </a:pPr>
            <a:r>
              <a:rPr lang="en-US" sz="1300" dirty="0" smtClean="0">
                <a:solidFill>
                  <a:schemeClr val="dk2"/>
                </a:solidFill>
                <a:latin typeface="DM Sans Medium" panose="020B0604020202020204" charset="0"/>
              </a:rPr>
              <a:t>Many </a:t>
            </a:r>
            <a:r>
              <a:rPr lang="en-US" sz="1300" dirty="0">
                <a:solidFill>
                  <a:schemeClr val="dk2"/>
                </a:solidFill>
                <a:latin typeface="DM Sans Medium" panose="020B0604020202020204" charset="0"/>
              </a:rPr>
              <a:t>countries condemned Russia's annexation of Crimea.</a:t>
            </a:r>
          </a:p>
          <a:p>
            <a:pPr marL="285750" indent="-285750" algn="just">
              <a:buFont typeface="Wingdings" panose="05000000000000000000" pitchFamily="2" charset="2"/>
              <a:buChar char="§"/>
            </a:pPr>
            <a:r>
              <a:rPr lang="en-US" sz="1300" dirty="0">
                <a:solidFill>
                  <a:schemeClr val="bg1"/>
                </a:solidFill>
                <a:latin typeface="DM Sans Medium" panose="020B0604020202020204" charset="0"/>
              </a:rPr>
              <a:t>Pro-Russian separatists </a:t>
            </a:r>
            <a:r>
              <a:rPr lang="en-US" sz="1300" dirty="0">
                <a:solidFill>
                  <a:schemeClr val="dk2"/>
                </a:solidFill>
                <a:latin typeface="DM Sans Medium" panose="020B0604020202020204" charset="0"/>
              </a:rPr>
              <a:t>in eastern Ukraine declared independence and wanted to join Russia.</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The Ukrainian government fought against the separatists to regain control.</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Russia has been accused of supporting the separatists with weapons and soldiers.</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The conflict caused a lot of fighting and casualties.</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Many people had to leave their homes because of the violence.</a:t>
            </a:r>
          </a:p>
          <a:p>
            <a:pPr marL="285750" indent="-285750" algn="just">
              <a:buFont typeface="Wingdings" panose="05000000000000000000" pitchFamily="2" charset="2"/>
              <a:buChar char="§"/>
            </a:pPr>
            <a:r>
              <a:rPr lang="en-US" sz="1300" dirty="0">
                <a:solidFill>
                  <a:schemeClr val="dk2"/>
                </a:solidFill>
                <a:latin typeface="DM Sans Medium" panose="020B0604020202020204" charset="0"/>
              </a:rPr>
              <a:t>Multiple attempts at ceasefires have failed, making it hard to find a peaceful solution.</a:t>
            </a:r>
            <a:endParaRPr lang="en-US" sz="1300" dirty="0" smtClean="0">
              <a:solidFill>
                <a:schemeClr val="dk2"/>
              </a:solidFill>
              <a:latin typeface="DM Sans Medium"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534" y="1789905"/>
            <a:ext cx="3114398" cy="2335800"/>
          </a:xfrm>
          <a:prstGeom prst="rect">
            <a:avLst/>
          </a:prstGeom>
          <a:effectLst>
            <a:softEdge rad="1270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355933" y="-407434"/>
            <a:ext cx="8423999"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02. </a:t>
            </a:r>
            <a:r>
              <a:rPr lang="en-US" sz="2400" dirty="0">
                <a:solidFill>
                  <a:schemeClr val="tx2"/>
                </a:solidFill>
                <a:latin typeface="Anton" panose="020B0604020202020204" charset="0"/>
              </a:rPr>
              <a:t>Economic Consequences for the USA and </a:t>
            </a:r>
            <a:r>
              <a:rPr lang="en-US" sz="2400" dirty="0" smtClean="0">
                <a:solidFill>
                  <a:schemeClr val="tx2"/>
                </a:solidFill>
                <a:latin typeface="Anton" panose="020B0604020202020204" charset="0"/>
              </a:rPr>
              <a:t>UK.</a:t>
            </a:r>
            <a:endParaRPr sz="2400" dirty="0">
              <a:solidFill>
                <a:schemeClr val="tx2"/>
              </a:solidFill>
              <a:latin typeface="Anton" panose="020B0604020202020204" charset="0"/>
            </a:endParaRPr>
          </a:p>
        </p:txBody>
      </p:sp>
      <p:sp>
        <p:nvSpPr>
          <p:cNvPr id="10" name="Google Shape;504;p50"/>
          <p:cNvSpPr txBox="1">
            <a:spLocks/>
          </p:cNvSpPr>
          <p:nvPr/>
        </p:nvSpPr>
        <p:spPr>
          <a:xfrm>
            <a:off x="355932" y="1129942"/>
            <a:ext cx="5270168" cy="38230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dirty="0">
                <a:latin typeface="DM Sans" panose="020B0604020202020204" charset="0"/>
              </a:rPr>
              <a:t>The economic consequences of the Russia-Ukraine conflict have been significant for both the USA and the </a:t>
            </a:r>
            <a:r>
              <a:rPr lang="en-US" sz="1300" dirty="0" smtClean="0">
                <a:latin typeface="DM Sans" panose="020B0604020202020204" charset="0"/>
              </a:rPr>
              <a:t>UK</a:t>
            </a:r>
          </a:p>
          <a:p>
            <a:pPr algn="just"/>
            <a:endParaRPr lang="en-US" sz="1300" dirty="0" smtClean="0">
              <a:latin typeface="DM Sans" panose="020B0604020202020204" charset="0"/>
            </a:endParaRPr>
          </a:p>
          <a:p>
            <a:pPr algn="just"/>
            <a:endParaRPr lang="en-US" sz="1300" dirty="0">
              <a:solidFill>
                <a:schemeClr val="dk2"/>
              </a:solidFill>
              <a:latin typeface="DM Sans" panose="020B0604020202020204" charset="0"/>
            </a:endParaRPr>
          </a:p>
          <a:p>
            <a:pPr marL="285750" indent="-285750" algn="just">
              <a:buFont typeface="Arial" panose="020B0604020202020204" pitchFamily="34" charset="0"/>
              <a:buChar char="•"/>
            </a:pPr>
            <a:r>
              <a:rPr lang="en-US" sz="1300" dirty="0">
                <a:solidFill>
                  <a:schemeClr val="dk2"/>
                </a:solidFill>
                <a:latin typeface="DM Sans" panose="020B0604020202020204" charset="0"/>
              </a:rPr>
              <a:t>Energy and oil prices </a:t>
            </a:r>
            <a:r>
              <a:rPr lang="en-US" sz="1300" dirty="0" smtClean="0">
                <a:solidFill>
                  <a:schemeClr val="dk2"/>
                </a:solidFill>
                <a:latin typeface="DM Sans" panose="020B0604020202020204" charset="0"/>
              </a:rPr>
              <a:t>rise</a:t>
            </a:r>
          </a:p>
          <a:p>
            <a:pPr marL="285750" indent="-285750" algn="just">
              <a:buFont typeface="Arial" panose="020B0604020202020204" pitchFamily="34" charset="0"/>
              <a:buChar char="•"/>
            </a:pPr>
            <a:endParaRPr lang="en-US" sz="1300" dirty="0">
              <a:solidFill>
                <a:schemeClr val="dk2"/>
              </a:solidFill>
              <a:latin typeface="DM Sans" panose="020B0604020202020204" charset="0"/>
            </a:endParaRPr>
          </a:p>
          <a:p>
            <a:pPr marL="285750" indent="-285750" algn="just">
              <a:buFont typeface="Arial" panose="020B0604020202020204" pitchFamily="34" charset="0"/>
              <a:buChar char="•"/>
            </a:pPr>
            <a:r>
              <a:rPr lang="en-US" sz="1300" dirty="0">
                <a:solidFill>
                  <a:schemeClr val="dk2"/>
                </a:solidFill>
                <a:latin typeface="DM Sans" panose="020B0604020202020204" charset="0"/>
              </a:rPr>
              <a:t>Supply chain issues for farmers could drive higher food </a:t>
            </a:r>
            <a:r>
              <a:rPr lang="en-US" sz="1300" dirty="0" smtClean="0">
                <a:solidFill>
                  <a:schemeClr val="dk2"/>
                </a:solidFill>
                <a:latin typeface="DM Sans" panose="020B0604020202020204" charset="0"/>
              </a:rPr>
              <a:t>prices</a:t>
            </a:r>
          </a:p>
          <a:p>
            <a:pPr marL="285750" indent="-285750" algn="just">
              <a:buFont typeface="Arial" panose="020B0604020202020204" pitchFamily="34" charset="0"/>
              <a:buChar char="•"/>
            </a:pPr>
            <a:endParaRPr lang="en-US" sz="1300" dirty="0">
              <a:solidFill>
                <a:schemeClr val="dk2"/>
              </a:solidFill>
              <a:latin typeface="DM Sans" panose="020B0604020202020204" charset="0"/>
            </a:endParaRPr>
          </a:p>
          <a:p>
            <a:pPr marL="285750" indent="-285750" algn="just">
              <a:buFont typeface="Arial" panose="020B0604020202020204" pitchFamily="34" charset="0"/>
              <a:buChar char="•"/>
            </a:pPr>
            <a:r>
              <a:rPr lang="en-US" sz="1300" dirty="0">
                <a:solidFill>
                  <a:schemeClr val="dk2"/>
                </a:solidFill>
                <a:latin typeface="DM Sans" panose="020B0604020202020204" charset="0"/>
              </a:rPr>
              <a:t>Travel restrictions and rising airfare </a:t>
            </a:r>
            <a:r>
              <a:rPr lang="en-US" sz="1300" dirty="0" smtClean="0">
                <a:solidFill>
                  <a:schemeClr val="dk2"/>
                </a:solidFill>
                <a:latin typeface="DM Sans" panose="020B0604020202020204" charset="0"/>
              </a:rPr>
              <a:t>costs</a:t>
            </a:r>
          </a:p>
          <a:p>
            <a:pPr marL="285750" indent="-285750" algn="just">
              <a:buFont typeface="Arial" panose="020B0604020202020204" pitchFamily="34" charset="0"/>
              <a:buChar char="•"/>
            </a:pPr>
            <a:endParaRPr lang="en-US" sz="1300" dirty="0">
              <a:solidFill>
                <a:schemeClr val="dk2"/>
              </a:solidFill>
              <a:latin typeface="DM Sans" panose="020B0604020202020204" charset="0"/>
            </a:endParaRPr>
          </a:p>
          <a:p>
            <a:pPr marL="285750" indent="-285750" algn="just">
              <a:buFont typeface="Arial" panose="020B0604020202020204" pitchFamily="34" charset="0"/>
              <a:buChar char="•"/>
            </a:pPr>
            <a:r>
              <a:rPr lang="en-US" sz="1300" dirty="0">
                <a:solidFill>
                  <a:schemeClr val="dk2"/>
                </a:solidFill>
                <a:latin typeface="DM Sans" panose="020B0604020202020204" charset="0"/>
              </a:rPr>
              <a:t>Stock market </a:t>
            </a:r>
            <a:r>
              <a:rPr lang="en-US" sz="1300" dirty="0" smtClean="0">
                <a:solidFill>
                  <a:schemeClr val="dk2"/>
                </a:solidFill>
                <a:latin typeface="DM Sans" panose="020B0604020202020204" charset="0"/>
              </a:rPr>
              <a:t>volatility</a:t>
            </a:r>
          </a:p>
          <a:p>
            <a:pPr algn="just"/>
            <a:endParaRPr lang="en-US" sz="1300" dirty="0">
              <a:solidFill>
                <a:schemeClr val="dk2"/>
              </a:solidFill>
              <a:latin typeface="DM Sans" panose="020B0604020202020204" charset="0"/>
            </a:endParaRPr>
          </a:p>
          <a:p>
            <a:pPr marL="285750" indent="-285750" algn="just">
              <a:buFont typeface="Arial" panose="020B0604020202020204" pitchFamily="34" charset="0"/>
              <a:buChar char="•"/>
            </a:pPr>
            <a:r>
              <a:rPr lang="en-US" sz="1300" dirty="0">
                <a:solidFill>
                  <a:schemeClr val="dk2"/>
                </a:solidFill>
                <a:latin typeface="DM Sans" panose="020B0604020202020204" charset="0"/>
              </a:rPr>
              <a:t>A Continued </a:t>
            </a:r>
            <a:r>
              <a:rPr lang="en-US" sz="1300" dirty="0" smtClean="0">
                <a:solidFill>
                  <a:schemeClr val="dk2"/>
                </a:solidFill>
                <a:latin typeface="DM Sans" panose="020B0604020202020204" charset="0"/>
              </a:rPr>
              <a:t>Inflation</a:t>
            </a:r>
            <a:endParaRPr lang="en-US" sz="1300" dirty="0">
              <a:solidFill>
                <a:schemeClr val="dk2"/>
              </a:solidFill>
              <a:latin typeface="DM Sans" panose="020B0604020202020204" charset="0"/>
            </a:endParaRPr>
          </a:p>
          <a:p>
            <a:pPr algn="just"/>
            <a:endParaRPr lang="en-US" sz="1300" dirty="0" smtClean="0">
              <a:solidFill>
                <a:schemeClr val="dk2"/>
              </a:solidFill>
              <a:latin typeface="DM Sans" panose="020B0604020202020204" charset="0"/>
            </a:endParaRPr>
          </a:p>
        </p:txBody>
      </p:sp>
      <p:cxnSp>
        <p:nvCxnSpPr>
          <p:cNvPr id="7" name="Straight Arrow Connector 6"/>
          <p:cNvCxnSpPr/>
          <p:nvPr/>
        </p:nvCxnSpPr>
        <p:spPr>
          <a:xfrm>
            <a:off x="2997200" y="2095500"/>
            <a:ext cx="3149600" cy="0"/>
          </a:xfrm>
          <a:prstGeom prst="straightConnector1">
            <a:avLst/>
          </a:prstGeom>
          <a:ln>
            <a:solidFill>
              <a:schemeClr val="bg2">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53" y="1129942"/>
            <a:ext cx="2633247" cy="361836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352" y="1189720"/>
            <a:ext cx="2633133" cy="3052080"/>
          </a:xfrm>
          <a:prstGeom prst="rect">
            <a:avLst/>
          </a:prstGeom>
        </p:spPr>
      </p:pic>
      <p:cxnSp>
        <p:nvCxnSpPr>
          <p:cNvPr id="25" name="Straight Arrow Connector 24"/>
          <p:cNvCxnSpPr/>
          <p:nvPr/>
        </p:nvCxnSpPr>
        <p:spPr>
          <a:xfrm>
            <a:off x="1684867" y="2715760"/>
            <a:ext cx="4461933"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352" y="1296944"/>
            <a:ext cx="2633133" cy="2944856"/>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1237" y="1344390"/>
            <a:ext cx="2590566" cy="3120822"/>
          </a:xfrm>
          <a:prstGeom prst="rect">
            <a:avLst/>
          </a:prstGeom>
        </p:spPr>
      </p:pic>
      <p:cxnSp>
        <p:nvCxnSpPr>
          <p:cNvPr id="30" name="Straight Arrow Connector 29"/>
          <p:cNvCxnSpPr/>
          <p:nvPr/>
        </p:nvCxnSpPr>
        <p:spPr>
          <a:xfrm>
            <a:off x="4165600" y="3109205"/>
            <a:ext cx="198120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1121" y="1153890"/>
            <a:ext cx="2633364" cy="3418110"/>
          </a:xfrm>
          <a:prstGeom prst="rect">
            <a:avLst/>
          </a:prstGeom>
        </p:spPr>
      </p:pic>
      <p:cxnSp>
        <p:nvCxnSpPr>
          <p:cNvPr id="33" name="Straight Arrow Connector 32"/>
          <p:cNvCxnSpPr/>
          <p:nvPr/>
        </p:nvCxnSpPr>
        <p:spPr>
          <a:xfrm>
            <a:off x="2692400" y="3496733"/>
            <a:ext cx="345440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1121" y="1752600"/>
            <a:ext cx="2633364" cy="3031535"/>
          </a:xfrm>
          <a:prstGeom prst="rect">
            <a:avLst/>
          </a:prstGeom>
        </p:spPr>
      </p:pic>
      <p:cxnSp>
        <p:nvCxnSpPr>
          <p:cNvPr id="36" name="Straight Arrow Connector 35"/>
          <p:cNvCxnSpPr/>
          <p:nvPr/>
        </p:nvCxnSpPr>
        <p:spPr>
          <a:xfrm>
            <a:off x="2582333" y="3894667"/>
            <a:ext cx="356446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1006" y="1296944"/>
            <a:ext cx="2633479" cy="3498807"/>
          </a:xfrm>
          <a:prstGeom prst="rect">
            <a:avLst/>
          </a:prstGeom>
        </p:spPr>
      </p:pic>
    </p:spTree>
    <p:extLst>
      <p:ext uri="{BB962C8B-B14F-4D97-AF65-F5344CB8AC3E}">
        <p14:creationId xmlns:p14="http://schemas.microsoft.com/office/powerpoint/2010/main" val="346087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arn(inVertical)">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ppt_x"/>
                                          </p:val>
                                        </p:tav>
                                        <p:tav tm="100000">
                                          <p:val>
                                            <p:strVal val="#ppt_x"/>
                                          </p:val>
                                        </p:tav>
                                      </p:tavLst>
                                    </p:anim>
                                    <p:anim calcmode="lin" valueType="num">
                                      <p:cBhvr additive="base">
                                        <p:cTn id="61" dur="500" fill="hold"/>
                                        <p:tgtEl>
                                          <p:spTgt spid="31"/>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500" fill="hold"/>
                                        <p:tgtEl>
                                          <p:spTgt spid="30"/>
                                        </p:tgtEl>
                                        <p:attrNameLst>
                                          <p:attrName>ppt_x</p:attrName>
                                        </p:attrNameLst>
                                      </p:cBhvr>
                                      <p:tavLst>
                                        <p:tav tm="0">
                                          <p:val>
                                            <p:strVal val="#ppt_x"/>
                                          </p:val>
                                        </p:tav>
                                        <p:tav tm="100000">
                                          <p:val>
                                            <p:strVal val="#ppt_x"/>
                                          </p:val>
                                        </p:tav>
                                      </p:tavLst>
                                    </p:anim>
                                    <p:anim calcmode="lin" valueType="num">
                                      <p:cBhvr additive="base">
                                        <p:cTn id="6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31"/>
                                        </p:tgtEl>
                                      </p:cBhvr>
                                    </p:animEffect>
                                    <p:anim calcmode="lin" valueType="num">
                                      <p:cBhvr>
                                        <p:cTn id="70" dur="1000"/>
                                        <p:tgtEl>
                                          <p:spTgt spid="31"/>
                                        </p:tgtEl>
                                        <p:attrNameLst>
                                          <p:attrName>ppt_x</p:attrName>
                                        </p:attrNameLst>
                                      </p:cBhvr>
                                      <p:tavLst>
                                        <p:tav tm="0">
                                          <p:val>
                                            <p:strVal val="ppt_x"/>
                                          </p:val>
                                        </p:tav>
                                        <p:tav tm="100000">
                                          <p:val>
                                            <p:strVal val="ppt_x"/>
                                          </p:val>
                                        </p:tav>
                                      </p:tavLst>
                                    </p:anim>
                                    <p:anim calcmode="lin" valueType="num">
                                      <p:cBhvr>
                                        <p:cTn id="71" dur="1000"/>
                                        <p:tgtEl>
                                          <p:spTgt spid="31"/>
                                        </p:tgtEl>
                                        <p:attrNameLst>
                                          <p:attrName>ppt_y</p:attrName>
                                        </p:attrNameLst>
                                      </p:cBhvr>
                                      <p:tavLst>
                                        <p:tav tm="0">
                                          <p:val>
                                            <p:strVal val="ppt_y"/>
                                          </p:val>
                                        </p:tav>
                                        <p:tav tm="100000">
                                          <p:val>
                                            <p:strVal val="ppt_y+.1"/>
                                          </p:val>
                                        </p:tav>
                                      </p:tavLst>
                                    </p:anim>
                                    <p:set>
                                      <p:cBhvr>
                                        <p:cTn id="72" dur="1" fill="hold">
                                          <p:stCondLst>
                                            <p:cond delay="999"/>
                                          </p:stCondLst>
                                        </p:cTn>
                                        <p:tgtEl>
                                          <p:spTgt spid="31"/>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000"/>
                                        <p:tgtEl>
                                          <p:spTgt spid="30"/>
                                        </p:tgtEl>
                                      </p:cBhvr>
                                    </p:animEffect>
                                    <p:anim calcmode="lin" valueType="num">
                                      <p:cBhvr>
                                        <p:cTn id="75" dur="1000"/>
                                        <p:tgtEl>
                                          <p:spTgt spid="30"/>
                                        </p:tgtEl>
                                        <p:attrNameLst>
                                          <p:attrName>ppt_x</p:attrName>
                                        </p:attrNameLst>
                                      </p:cBhvr>
                                      <p:tavLst>
                                        <p:tav tm="0">
                                          <p:val>
                                            <p:strVal val="ppt_x"/>
                                          </p:val>
                                        </p:tav>
                                        <p:tav tm="100000">
                                          <p:val>
                                            <p:strVal val="ppt_x"/>
                                          </p:val>
                                        </p:tav>
                                      </p:tavLst>
                                    </p:anim>
                                    <p:anim calcmode="lin" valueType="num">
                                      <p:cBhvr>
                                        <p:cTn id="76" dur="1000"/>
                                        <p:tgtEl>
                                          <p:spTgt spid="30"/>
                                        </p:tgtEl>
                                        <p:attrNameLst>
                                          <p:attrName>ppt_y</p:attrName>
                                        </p:attrNameLst>
                                      </p:cBhvr>
                                      <p:tavLst>
                                        <p:tav tm="0">
                                          <p:val>
                                            <p:strVal val="ppt_y"/>
                                          </p:val>
                                        </p:tav>
                                        <p:tav tm="100000">
                                          <p:val>
                                            <p:strVal val="ppt_y+.1"/>
                                          </p:val>
                                        </p:tav>
                                      </p:tavLst>
                                    </p:anim>
                                    <p:set>
                                      <p:cBhvr>
                                        <p:cTn id="77" dur="1" fill="hold">
                                          <p:stCondLst>
                                            <p:cond delay="999"/>
                                          </p:stCondLst>
                                        </p:cTn>
                                        <p:tgtEl>
                                          <p:spTgt spid="3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34"/>
                                        </p:tgtEl>
                                      </p:cBhvr>
                                    </p:animEffect>
                                    <p:set>
                                      <p:cBhvr>
                                        <p:cTn id="90" dur="1" fill="hold">
                                          <p:stCondLst>
                                            <p:cond delay="499"/>
                                          </p:stCondLst>
                                        </p:cTn>
                                        <p:tgtEl>
                                          <p:spTgt spid="3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nodeType="clickEffect">
                                  <p:stCondLst>
                                    <p:cond delay="0"/>
                                  </p:stCondLst>
                                  <p:childTnLst>
                                    <p:animEffect transition="out" filter="fade">
                                      <p:cBhvr>
                                        <p:cTn id="105" dur="500"/>
                                        <p:tgtEl>
                                          <p:spTgt spid="37"/>
                                        </p:tgtEl>
                                      </p:cBhvr>
                                    </p:animEffect>
                                    <p:set>
                                      <p:cBhvr>
                                        <p:cTn id="106" dur="1" fill="hold">
                                          <p:stCondLst>
                                            <p:cond delay="499"/>
                                          </p:stCondLst>
                                        </p:cTn>
                                        <p:tgtEl>
                                          <p:spTgt spid="37"/>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36"/>
                                        </p:tgtEl>
                                      </p:cBhvr>
                                    </p:animEffect>
                                    <p:set>
                                      <p:cBhvr>
                                        <p:cTn id="109"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330532" y="-407434"/>
            <a:ext cx="8423999"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04. </a:t>
            </a:r>
            <a:r>
              <a:rPr lang="en-US" sz="2400" dirty="0">
                <a:solidFill>
                  <a:schemeClr val="tx2"/>
                </a:solidFill>
                <a:latin typeface="Anton" panose="020B0604020202020204" charset="0"/>
              </a:rPr>
              <a:t>Analyze the economic connections  between South Asia and the nations that are afflicted by the Russia-Ukraine war</a:t>
            </a:r>
            <a:endParaRPr sz="2400" dirty="0">
              <a:solidFill>
                <a:schemeClr val="tx2"/>
              </a:solidFill>
              <a:latin typeface="Anton" panose="020B0604020202020204" charset="0"/>
            </a:endParaRPr>
          </a:p>
        </p:txBody>
      </p:sp>
      <p:sp>
        <p:nvSpPr>
          <p:cNvPr id="10" name="Google Shape;504;p50"/>
          <p:cNvSpPr txBox="1">
            <a:spLocks/>
          </p:cNvSpPr>
          <p:nvPr/>
        </p:nvSpPr>
        <p:spPr>
          <a:xfrm>
            <a:off x="355932" y="1482520"/>
            <a:ext cx="4690201" cy="25391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a:latin typeface="DM Sans Medium" panose="020B0604020202020204" charset="0"/>
              </a:rPr>
              <a:t>Trade Diversification: </a:t>
            </a:r>
            <a:endParaRPr lang="en-US" u="sng" dirty="0" smtClean="0">
              <a:latin typeface="DM Sans Medium" panose="020B0604020202020204" charset="0"/>
            </a:endParaRPr>
          </a:p>
          <a:p>
            <a:pPr algn="just"/>
            <a:endParaRPr lang="en-US" dirty="0" smtClean="0">
              <a:latin typeface="DM Sans Medium" panose="020B0604020202020204" charset="0"/>
            </a:endParaRPr>
          </a:p>
          <a:p>
            <a:pPr algn="just"/>
            <a:r>
              <a:rPr lang="en-US" dirty="0" smtClean="0">
                <a:latin typeface="DM Sans Medium" panose="020B0604020202020204" charset="0"/>
              </a:rPr>
              <a:t>South </a:t>
            </a:r>
            <a:r>
              <a:rPr lang="en-US" dirty="0">
                <a:latin typeface="DM Sans Medium" panose="020B0604020202020204" charset="0"/>
              </a:rPr>
              <a:t>Asia offers new markets for affected nations to diversify trade relations. </a:t>
            </a:r>
            <a:endParaRPr lang="en-US" dirty="0" smtClean="0">
              <a:latin typeface="DM Sans Medium" panose="020B0604020202020204" charset="0"/>
            </a:endParaRPr>
          </a:p>
          <a:p>
            <a:pPr algn="just"/>
            <a:endParaRPr lang="en-US" dirty="0" smtClean="0">
              <a:latin typeface="DM Sans Medium" panose="020B0604020202020204" charset="0"/>
            </a:endParaRPr>
          </a:p>
          <a:p>
            <a:pPr algn="just"/>
            <a:r>
              <a:rPr lang="en-US" u="sng" dirty="0" smtClean="0">
                <a:latin typeface="DM Sans Medium" panose="020B0604020202020204" charset="0"/>
              </a:rPr>
              <a:t>Energy </a:t>
            </a:r>
            <a:r>
              <a:rPr lang="en-US" u="sng" dirty="0">
                <a:latin typeface="DM Sans Medium" panose="020B0604020202020204" charset="0"/>
              </a:rPr>
              <a:t>Partnerships: </a:t>
            </a:r>
            <a:endParaRPr lang="en-US" u="sng" dirty="0" smtClean="0">
              <a:latin typeface="DM Sans Medium" panose="020B0604020202020204" charset="0"/>
            </a:endParaRPr>
          </a:p>
          <a:p>
            <a:pPr algn="just"/>
            <a:endParaRPr lang="en-US" dirty="0">
              <a:latin typeface="DM Sans Medium" panose="020B0604020202020204" charset="0"/>
            </a:endParaRPr>
          </a:p>
          <a:p>
            <a:pPr algn="just"/>
            <a:r>
              <a:rPr lang="en-US" dirty="0" smtClean="0">
                <a:latin typeface="DM Sans Medium" panose="020B0604020202020204" charset="0"/>
              </a:rPr>
              <a:t>South </a:t>
            </a:r>
            <a:r>
              <a:rPr lang="en-US" dirty="0">
                <a:latin typeface="DM Sans Medium" panose="020B0604020202020204" charset="0"/>
              </a:rPr>
              <a:t>Asia provides a stable energy market and investment opportunities for nations with energy reserves. </a:t>
            </a:r>
            <a:endParaRPr lang="en-US" dirty="0" smtClean="0">
              <a:latin typeface="DM Sans Medium"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348" y="1164657"/>
            <a:ext cx="3818467" cy="3685085"/>
          </a:xfrm>
          <a:prstGeom prst="rect">
            <a:avLst/>
          </a:prstGeom>
        </p:spPr>
      </p:pic>
      <p:sp>
        <p:nvSpPr>
          <p:cNvPr id="11" name="Google Shape;504;p50"/>
          <p:cNvSpPr txBox="1">
            <a:spLocks/>
          </p:cNvSpPr>
          <p:nvPr/>
        </p:nvSpPr>
        <p:spPr>
          <a:xfrm>
            <a:off x="355931" y="1482519"/>
            <a:ext cx="4580131" cy="33054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a:latin typeface="DM Sans Medium" panose="020B0604020202020204" charset="0"/>
              </a:rPr>
              <a:t>Infrastructure Development: </a:t>
            </a:r>
            <a:endParaRPr lang="en-US" u="sng" dirty="0" smtClean="0">
              <a:latin typeface="DM Sans Medium" panose="020B0604020202020204" charset="0"/>
            </a:endParaRPr>
          </a:p>
          <a:p>
            <a:pPr algn="just"/>
            <a:endParaRPr lang="en-US" u="sng" dirty="0" smtClean="0">
              <a:latin typeface="DM Sans Medium" panose="020B0604020202020204" charset="0"/>
            </a:endParaRPr>
          </a:p>
          <a:p>
            <a:pPr algn="just"/>
            <a:r>
              <a:rPr lang="en-US" dirty="0" smtClean="0">
                <a:latin typeface="DM Sans Medium" panose="020B0604020202020204" charset="0"/>
              </a:rPr>
              <a:t>South </a:t>
            </a:r>
            <a:r>
              <a:rPr lang="en-US" dirty="0">
                <a:latin typeface="DM Sans Medium" panose="020B0604020202020204" charset="0"/>
              </a:rPr>
              <a:t>Asian expertise in infrastructure can contribute to post-war reconstruction efforts. </a:t>
            </a:r>
            <a:endParaRPr lang="en-US" dirty="0" smtClean="0">
              <a:latin typeface="DM Sans Medium" panose="020B0604020202020204" charset="0"/>
            </a:endParaRPr>
          </a:p>
          <a:p>
            <a:pPr algn="just"/>
            <a:endParaRPr lang="en-US" dirty="0">
              <a:latin typeface="DM Sans Medium" panose="020B0604020202020204" charset="0"/>
            </a:endParaRPr>
          </a:p>
          <a:p>
            <a:pPr algn="just"/>
            <a:r>
              <a:rPr lang="en-US" u="sng" dirty="0" smtClean="0">
                <a:latin typeface="DM Sans Medium" panose="020B0604020202020204" charset="0"/>
              </a:rPr>
              <a:t>Technological </a:t>
            </a:r>
            <a:r>
              <a:rPr lang="en-US" u="sng" dirty="0">
                <a:latin typeface="DM Sans Medium" panose="020B0604020202020204" charset="0"/>
              </a:rPr>
              <a:t>Innovation: </a:t>
            </a:r>
            <a:endParaRPr lang="en-US" u="sng" dirty="0" smtClean="0">
              <a:latin typeface="DM Sans Medium" panose="020B0604020202020204" charset="0"/>
            </a:endParaRPr>
          </a:p>
          <a:p>
            <a:pPr algn="just"/>
            <a:endParaRPr lang="en-US" u="sng" dirty="0" smtClean="0">
              <a:latin typeface="DM Sans Medium" panose="020B0604020202020204" charset="0"/>
            </a:endParaRPr>
          </a:p>
          <a:p>
            <a:pPr algn="just"/>
            <a:r>
              <a:rPr lang="en-US" dirty="0" smtClean="0">
                <a:latin typeface="DM Sans Medium" panose="020B0604020202020204" charset="0"/>
              </a:rPr>
              <a:t>Collaboration </a:t>
            </a:r>
            <a:r>
              <a:rPr lang="en-US" dirty="0">
                <a:latin typeface="DM Sans Medium" panose="020B0604020202020204" charset="0"/>
              </a:rPr>
              <a:t>in cybersecurity, AI, and advanced weaponry drives economic growth. </a:t>
            </a:r>
            <a:endParaRPr lang="en-US" dirty="0" smtClean="0">
              <a:latin typeface="DM Sans Medium" panose="020B0604020202020204" charset="0"/>
            </a:endParaRPr>
          </a:p>
          <a:p>
            <a:pPr algn="just"/>
            <a:endParaRPr lang="en-US" dirty="0">
              <a:latin typeface="DM Sans Medium" panose="020B0604020202020204" charset="0"/>
            </a:endParaRPr>
          </a:p>
          <a:p>
            <a:pPr algn="just"/>
            <a:r>
              <a:rPr lang="en-US" u="sng" dirty="0" smtClean="0">
                <a:latin typeface="DM Sans Medium" panose="020B0604020202020204" charset="0"/>
              </a:rPr>
              <a:t>Regional </a:t>
            </a:r>
            <a:r>
              <a:rPr lang="en-US" u="sng" dirty="0">
                <a:latin typeface="DM Sans Medium" panose="020B0604020202020204" charset="0"/>
              </a:rPr>
              <a:t>Integration: </a:t>
            </a:r>
            <a:endParaRPr lang="en-US" u="sng" dirty="0" smtClean="0">
              <a:latin typeface="DM Sans Medium" panose="020B0604020202020204" charset="0"/>
            </a:endParaRPr>
          </a:p>
          <a:p>
            <a:pPr algn="just"/>
            <a:endParaRPr lang="en-US" u="sng" dirty="0" smtClean="0">
              <a:latin typeface="DM Sans Medium" panose="020B0604020202020204" charset="0"/>
            </a:endParaRPr>
          </a:p>
          <a:p>
            <a:pPr algn="just"/>
            <a:r>
              <a:rPr lang="en-US" dirty="0" smtClean="0">
                <a:latin typeface="DM Sans Medium" panose="020B0604020202020204" charset="0"/>
              </a:rPr>
              <a:t>South </a:t>
            </a:r>
            <a:r>
              <a:rPr lang="en-US" dirty="0">
                <a:latin typeface="DM Sans Medium" panose="020B0604020202020204" charset="0"/>
              </a:rPr>
              <a:t>Asia can facilitate economic connectivity and unlock immense potential.</a:t>
            </a:r>
            <a:endParaRPr lang="en-US" dirty="0" smtClean="0">
              <a:solidFill>
                <a:schemeClr val="dk2"/>
              </a:solidFill>
              <a:latin typeface="DM Sans Medium" panose="020B0604020202020204" charset="0"/>
            </a:endParaRPr>
          </a:p>
        </p:txBody>
      </p:sp>
      <p:sp>
        <p:nvSpPr>
          <p:cNvPr id="12" name="Google Shape;504;p50"/>
          <p:cNvSpPr txBox="1">
            <a:spLocks/>
          </p:cNvSpPr>
          <p:nvPr/>
        </p:nvSpPr>
        <p:spPr>
          <a:xfrm>
            <a:off x="355930" y="2018348"/>
            <a:ext cx="4283445" cy="14674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DM Sans Medium" panose="020B0604020202020204" charset="0"/>
              </a:rPr>
              <a:t>In conclusion, South Asia offers new trade markets, stable energy opportunities, expertise in infrastructure development, and potential for technological innovation and regional integration. These factors make the region attractive for nations seeking diversification, investment, and economic growth.</a:t>
            </a:r>
            <a:endParaRPr lang="en-US" sz="1300" dirty="0" smtClean="0">
              <a:solidFill>
                <a:schemeClr val="dk2"/>
              </a:solidFill>
              <a:latin typeface="DM Sans Medium" panose="020B0604020202020204" charset="0"/>
            </a:endParaRPr>
          </a:p>
        </p:txBody>
      </p:sp>
    </p:spTree>
    <p:extLst>
      <p:ext uri="{BB962C8B-B14F-4D97-AF65-F5344CB8AC3E}">
        <p14:creationId xmlns:p14="http://schemas.microsoft.com/office/powerpoint/2010/main" val="261142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91339" y="-407434"/>
            <a:ext cx="8961322"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05. </a:t>
            </a:r>
            <a:r>
              <a:rPr lang="en-US" sz="2400" dirty="0">
                <a:solidFill>
                  <a:schemeClr val="tx2"/>
                </a:solidFill>
                <a:latin typeface="Anton" panose="020B0604020202020204" charset="0"/>
              </a:rPr>
              <a:t>Investigate how the conflict has impacted global energy markets</a:t>
            </a:r>
            <a:endParaRPr sz="2400" dirty="0">
              <a:solidFill>
                <a:schemeClr val="tx2"/>
              </a:solidFill>
              <a:latin typeface="Anton" panose="020B0604020202020204" charset="0"/>
            </a:endParaRPr>
          </a:p>
        </p:txBody>
      </p:sp>
      <p:sp>
        <p:nvSpPr>
          <p:cNvPr id="10" name="Google Shape;504;p50"/>
          <p:cNvSpPr txBox="1">
            <a:spLocks/>
          </p:cNvSpPr>
          <p:nvPr/>
        </p:nvSpPr>
        <p:spPr>
          <a:xfrm>
            <a:off x="355932" y="960297"/>
            <a:ext cx="5071201" cy="41832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DM Sans Medium" panose="020B0604020202020204" charset="0"/>
              </a:rPr>
              <a:t>The Russia-Ukraine war conflict has significantly affected the global energy market. </a:t>
            </a:r>
            <a:endParaRPr lang="en-US" dirty="0" smtClean="0">
              <a:latin typeface="DM Sans Medium" panose="020B0604020202020204" charset="0"/>
            </a:endParaRPr>
          </a:p>
          <a:p>
            <a:pPr algn="just"/>
            <a:endParaRPr lang="en-US" dirty="0" smtClean="0">
              <a:latin typeface="DM Sans Medium" panose="020B0604020202020204" charset="0"/>
            </a:endParaRPr>
          </a:p>
          <a:p>
            <a:pPr algn="just"/>
            <a:r>
              <a:rPr lang="en-US" dirty="0" smtClean="0">
                <a:latin typeface="DM Sans Medium" panose="020B0604020202020204" charset="0"/>
              </a:rPr>
              <a:t>Disruptions </a:t>
            </a:r>
            <a:r>
              <a:rPr lang="en-US" dirty="0">
                <a:latin typeface="DM Sans Medium" panose="020B0604020202020204" charset="0"/>
              </a:rPr>
              <a:t>in energy supply routes and damaged infrastructure have impacted Russian energy exports. </a:t>
            </a:r>
            <a:endParaRPr lang="en-US" dirty="0" smtClean="0">
              <a:latin typeface="DM Sans Medium" panose="020B0604020202020204" charset="0"/>
            </a:endParaRPr>
          </a:p>
          <a:p>
            <a:pPr algn="just"/>
            <a:endParaRPr lang="en-US" dirty="0" smtClean="0">
              <a:latin typeface="DM Sans Medium" panose="020B0604020202020204" charset="0"/>
            </a:endParaRPr>
          </a:p>
          <a:p>
            <a:pPr algn="just"/>
            <a:r>
              <a:rPr lang="en-US" dirty="0" smtClean="0">
                <a:latin typeface="DM Sans Medium" panose="020B0604020202020204" charset="0"/>
              </a:rPr>
              <a:t>European </a:t>
            </a:r>
            <a:r>
              <a:rPr lang="en-US" dirty="0">
                <a:latin typeface="DM Sans Medium" panose="020B0604020202020204" charset="0"/>
              </a:rPr>
              <a:t>countries, heavily reliant on Russian natural gas via Ukraine, have faced supply disruptions. Geopolitical tensions and supply disruptions have led to increased volatility in global energy prices. </a:t>
            </a:r>
            <a:endParaRPr lang="en-US" dirty="0" smtClean="0">
              <a:latin typeface="DM Sans Medium" panose="020B0604020202020204" charset="0"/>
            </a:endParaRPr>
          </a:p>
          <a:p>
            <a:pPr algn="just"/>
            <a:endParaRPr lang="en-US" dirty="0">
              <a:latin typeface="DM Sans Medium" panose="020B0604020202020204" charset="0"/>
            </a:endParaRPr>
          </a:p>
          <a:p>
            <a:pPr algn="just"/>
            <a:r>
              <a:rPr lang="en-US" dirty="0" smtClean="0">
                <a:latin typeface="DM Sans Medium" panose="020B0604020202020204" charset="0"/>
              </a:rPr>
              <a:t>The </a:t>
            </a:r>
            <a:r>
              <a:rPr lang="en-US" dirty="0">
                <a:latin typeface="DM Sans Medium" panose="020B0604020202020204" charset="0"/>
              </a:rPr>
              <a:t>conflict highlights the importance of diversifying energy sources and promoting energy security. </a:t>
            </a:r>
            <a:endParaRPr lang="en-US" dirty="0" smtClean="0">
              <a:latin typeface="DM Sans Medium" panose="020B0604020202020204" charset="0"/>
            </a:endParaRPr>
          </a:p>
          <a:p>
            <a:pPr algn="just"/>
            <a:endParaRPr lang="en-US" dirty="0">
              <a:latin typeface="DM Sans Medium" panose="020B0604020202020204" charset="0"/>
            </a:endParaRPr>
          </a:p>
          <a:p>
            <a:pPr algn="just"/>
            <a:r>
              <a:rPr lang="en-US" dirty="0" smtClean="0">
                <a:latin typeface="DM Sans Medium" panose="020B0604020202020204" charset="0"/>
              </a:rPr>
              <a:t>Ongoing </a:t>
            </a:r>
            <a:r>
              <a:rPr lang="en-US" dirty="0">
                <a:latin typeface="DM Sans Medium" panose="020B0604020202020204" charset="0"/>
              </a:rPr>
              <a:t>efforts to reduce reliance on Russian natural gas through diversification and renewable energy are crucial. Geopolitical stability remains a key factor in maintaining a stable global energy market.</a:t>
            </a:r>
            <a:endParaRPr lang="en-US" dirty="0" smtClean="0">
              <a:solidFill>
                <a:schemeClr val="dk2"/>
              </a:solidFill>
              <a:latin typeface="DM Sans Medium"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081" y="1137452"/>
            <a:ext cx="3255631" cy="3602078"/>
          </a:xfrm>
          <a:prstGeom prst="rect">
            <a:avLst/>
          </a:prstGeom>
        </p:spPr>
      </p:pic>
    </p:spTree>
    <p:extLst>
      <p:ext uri="{BB962C8B-B14F-4D97-AF65-F5344CB8AC3E}">
        <p14:creationId xmlns:p14="http://schemas.microsoft.com/office/powerpoint/2010/main" val="471153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91339" y="-407434"/>
            <a:ext cx="8961322"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05. </a:t>
            </a:r>
            <a:r>
              <a:rPr lang="en-US" sz="2400" dirty="0">
                <a:solidFill>
                  <a:schemeClr val="tx2"/>
                </a:solidFill>
                <a:latin typeface="Anton" panose="020B0604020202020204" charset="0"/>
              </a:rPr>
              <a:t>Impact on Bangladesh’s Economy</a:t>
            </a:r>
            <a:endParaRPr sz="2400" dirty="0">
              <a:solidFill>
                <a:schemeClr val="tx2"/>
              </a:solidFill>
              <a:latin typeface="Anton" panose="020B0604020202020204" charset="0"/>
            </a:endParaRPr>
          </a:p>
        </p:txBody>
      </p:sp>
      <p:sp>
        <p:nvSpPr>
          <p:cNvPr id="10" name="Google Shape;504;p50"/>
          <p:cNvSpPr txBox="1">
            <a:spLocks/>
          </p:cNvSpPr>
          <p:nvPr/>
        </p:nvSpPr>
        <p:spPr>
          <a:xfrm>
            <a:off x="-1642201" y="204790"/>
            <a:ext cx="906530" cy="4201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smtClean="0">
                <a:latin typeface="DM Sans Medium" panose="020B0604020202020204" charset="0"/>
              </a:rPr>
              <a:t>Export</a:t>
            </a:r>
            <a:r>
              <a:rPr lang="en-US" dirty="0" smtClean="0">
                <a:latin typeface="DM Sans Medium" panose="020B0604020202020204" charset="0"/>
              </a:rPr>
              <a:t> :</a:t>
            </a:r>
            <a:endParaRPr lang="en-US" dirty="0" smtClean="0">
              <a:latin typeface="DM Sans Medium"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533" y="1410228"/>
            <a:ext cx="5604934" cy="3152776"/>
          </a:xfrm>
          <a:prstGeom prst="rect">
            <a:avLst/>
          </a:prstGeom>
          <a:effectLst>
            <a:softEdge rad="63500"/>
          </a:effectLst>
        </p:spPr>
      </p:pic>
    </p:spTree>
    <p:extLst>
      <p:ext uri="{BB962C8B-B14F-4D97-AF65-F5344CB8AC3E}">
        <p14:creationId xmlns:p14="http://schemas.microsoft.com/office/powerpoint/2010/main" val="212103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5" name="Group 4"/>
          <p:cNvGrpSpPr>
            <a:grpSpLocks/>
          </p:cNvGrpSpPr>
          <p:nvPr/>
        </p:nvGrpSpPr>
        <p:grpSpPr>
          <a:xfrm>
            <a:off x="0" y="0"/>
            <a:ext cx="9144001" cy="5143500"/>
            <a:chOff x="0" y="0"/>
            <a:chExt cx="9144001" cy="5143500"/>
          </a:xfrm>
        </p:grpSpPr>
        <p:sp>
          <p:nvSpPr>
            <p:cNvPr id="3" name="Rectangle 2"/>
            <p:cNvSpPr>
              <a:spLocks/>
            </p:cNvSpPr>
            <p:nvPr/>
          </p:nvSpPr>
          <p:spPr>
            <a:xfrm>
              <a:off x="0" y="0"/>
              <a:ext cx="9144000" cy="5143500"/>
            </a:xfrm>
            <a:prstGeom prst="rect">
              <a:avLst/>
            </a:prstGeom>
            <a:solidFill>
              <a:srgbClr val="EBE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sp>
          <p:nvSpPr>
            <p:cNvPr id="4" name="Rectangle 3"/>
            <p:cNvSpPr>
              <a:spLocks/>
            </p:cNvSpPr>
            <p:nvPr/>
          </p:nvSpPr>
          <p:spPr>
            <a:xfrm>
              <a:off x="1" y="0"/>
              <a:ext cx="9144000" cy="829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M Sans Medium" panose="020B0604020202020204" charset="0"/>
              </a:endParaRPr>
            </a:p>
          </p:txBody>
        </p:sp>
      </p:grpSp>
      <p:sp>
        <p:nvSpPr>
          <p:cNvPr id="9" name="Google Shape;514;p51"/>
          <p:cNvSpPr txBox="1">
            <a:spLocks noGrp="1"/>
          </p:cNvSpPr>
          <p:nvPr>
            <p:ph type="title" idx="4294967295"/>
          </p:nvPr>
        </p:nvSpPr>
        <p:spPr>
          <a:xfrm>
            <a:off x="91339" y="-407434"/>
            <a:ext cx="8961322" cy="1644600"/>
          </a:xfrm>
          <a:prstGeom prst="rect">
            <a:avLst/>
          </a:prstGeom>
        </p:spPr>
        <p:txBody>
          <a:bodyPr spcFirstLastPara="1" wrap="square" lIns="91425" tIns="91425" rIns="91425" bIns="91425" anchor="ctr" anchorCtr="0">
            <a:noAutofit/>
          </a:bodyPr>
          <a:lstStyle/>
          <a:p>
            <a:pPr lvl="0" algn="ctr"/>
            <a:r>
              <a:rPr lang="en" sz="2400" dirty="0" smtClean="0">
                <a:solidFill>
                  <a:schemeClr val="tx2"/>
                </a:solidFill>
                <a:latin typeface="Anton" panose="020B0604020202020204" charset="0"/>
              </a:rPr>
              <a:t>05. </a:t>
            </a:r>
            <a:r>
              <a:rPr lang="en-US" sz="2400" dirty="0">
                <a:solidFill>
                  <a:schemeClr val="tx2"/>
                </a:solidFill>
                <a:latin typeface="Anton" panose="020B0604020202020204" charset="0"/>
              </a:rPr>
              <a:t>Impact on Bangladesh’s Economy</a:t>
            </a:r>
            <a:endParaRPr sz="2400" dirty="0">
              <a:solidFill>
                <a:schemeClr val="tx2"/>
              </a:solidFill>
              <a:latin typeface="Anton" panose="020B0604020202020204" charset="0"/>
            </a:endParaRPr>
          </a:p>
        </p:txBody>
      </p:sp>
      <p:sp>
        <p:nvSpPr>
          <p:cNvPr id="10" name="Google Shape;504;p50"/>
          <p:cNvSpPr txBox="1">
            <a:spLocks/>
          </p:cNvSpPr>
          <p:nvPr/>
        </p:nvSpPr>
        <p:spPr>
          <a:xfrm>
            <a:off x="355932" y="1020731"/>
            <a:ext cx="906530" cy="4201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u="sng" dirty="0" smtClean="0">
                <a:latin typeface="DM Sans Medium" panose="020B0604020202020204" charset="0"/>
              </a:rPr>
              <a:t>Export</a:t>
            </a:r>
            <a:r>
              <a:rPr lang="en-US" dirty="0" smtClean="0">
                <a:latin typeface="DM Sans Medium" panose="020B0604020202020204" charset="0"/>
              </a:rPr>
              <a:t> :</a:t>
            </a:r>
            <a:endParaRPr lang="en-US" dirty="0" smtClean="0">
              <a:latin typeface="DM Sans Medium"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867" y="1440883"/>
            <a:ext cx="5181866" cy="3264068"/>
          </a:xfrm>
          <a:prstGeom prst="rect">
            <a:avLst/>
          </a:prstGeom>
        </p:spPr>
      </p:pic>
      <p:grpSp>
        <p:nvGrpSpPr>
          <p:cNvPr id="7" name="Group 6"/>
          <p:cNvGrpSpPr/>
          <p:nvPr/>
        </p:nvGrpSpPr>
        <p:grpSpPr>
          <a:xfrm>
            <a:off x="5600185" y="2077720"/>
            <a:ext cx="1154821" cy="1215988"/>
            <a:chOff x="5600185" y="2077720"/>
            <a:chExt cx="1154821" cy="1215988"/>
          </a:xfrm>
        </p:grpSpPr>
        <p:sp>
          <p:nvSpPr>
            <p:cNvPr id="11" name="Google Shape;504;p50"/>
            <p:cNvSpPr txBox="1">
              <a:spLocks/>
            </p:cNvSpPr>
            <p:nvPr/>
          </p:nvSpPr>
          <p:spPr>
            <a:xfrm>
              <a:off x="5600185" y="2077720"/>
              <a:ext cx="663455" cy="294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smtClean="0">
                  <a:solidFill>
                    <a:srgbClr val="FF0000"/>
                  </a:solidFill>
                  <a:latin typeface="DM Sans Medium" panose="020B0604020202020204" charset="0"/>
                </a:rPr>
                <a:t>58.2%</a:t>
              </a:r>
              <a:endParaRPr lang="en-US" sz="1000" dirty="0" smtClean="0">
                <a:solidFill>
                  <a:srgbClr val="FF0000"/>
                </a:solidFill>
                <a:latin typeface="DM Sans Medium" panose="020B0604020202020204" charset="0"/>
              </a:endParaRPr>
            </a:p>
          </p:txBody>
        </p:sp>
        <p:sp>
          <p:nvSpPr>
            <p:cNvPr id="12" name="Google Shape;504;p50"/>
            <p:cNvSpPr txBox="1">
              <a:spLocks/>
            </p:cNvSpPr>
            <p:nvPr/>
          </p:nvSpPr>
          <p:spPr>
            <a:xfrm>
              <a:off x="6091551" y="2296994"/>
              <a:ext cx="663455" cy="294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smtClean="0">
                  <a:solidFill>
                    <a:srgbClr val="FF0000"/>
                  </a:solidFill>
                  <a:latin typeface="DM Sans Medium" panose="020B0604020202020204" charset="0"/>
                </a:rPr>
                <a:t>34</a:t>
              </a:r>
              <a:r>
                <a:rPr lang="en-US" sz="1000" dirty="0" smtClean="0">
                  <a:solidFill>
                    <a:srgbClr val="FF0000"/>
                  </a:solidFill>
                  <a:latin typeface="DM Sans Medium" panose="020B0604020202020204" charset="0"/>
                </a:rPr>
                <a:t>.3%</a:t>
              </a:r>
              <a:endParaRPr lang="en-US" sz="1000" dirty="0" smtClean="0">
                <a:solidFill>
                  <a:srgbClr val="FF0000"/>
                </a:solidFill>
                <a:latin typeface="DM Sans Medium" panose="020B0604020202020204" charset="0"/>
              </a:endParaRPr>
            </a:p>
          </p:txBody>
        </p:sp>
        <p:sp>
          <p:nvSpPr>
            <p:cNvPr id="13" name="Google Shape;504;p50"/>
            <p:cNvSpPr txBox="1">
              <a:spLocks/>
            </p:cNvSpPr>
            <p:nvPr/>
          </p:nvSpPr>
          <p:spPr>
            <a:xfrm>
              <a:off x="5883271" y="2506625"/>
              <a:ext cx="663455" cy="294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smtClean="0">
                  <a:solidFill>
                    <a:srgbClr val="FF0000"/>
                  </a:solidFill>
                  <a:latin typeface="DM Sans Medium" panose="020B0604020202020204" charset="0"/>
                </a:rPr>
                <a:t>2%</a:t>
              </a:r>
              <a:endParaRPr lang="en-US" sz="1000" dirty="0" smtClean="0">
                <a:solidFill>
                  <a:srgbClr val="FF0000"/>
                </a:solidFill>
                <a:latin typeface="DM Sans Medium" panose="020B0604020202020204" charset="0"/>
              </a:endParaRPr>
            </a:p>
          </p:txBody>
        </p:sp>
        <p:sp>
          <p:nvSpPr>
            <p:cNvPr id="14" name="Google Shape;504;p50"/>
            <p:cNvSpPr txBox="1">
              <a:spLocks/>
            </p:cNvSpPr>
            <p:nvPr/>
          </p:nvSpPr>
          <p:spPr>
            <a:xfrm>
              <a:off x="5821547" y="2722170"/>
              <a:ext cx="663455" cy="294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smtClean="0">
                  <a:solidFill>
                    <a:srgbClr val="FF0000"/>
                  </a:solidFill>
                  <a:latin typeface="DM Sans Medium" panose="020B0604020202020204" charset="0"/>
                </a:rPr>
                <a:t>1</a:t>
              </a:r>
              <a:r>
                <a:rPr lang="en-US" sz="1000" dirty="0" smtClean="0">
                  <a:solidFill>
                    <a:srgbClr val="FF0000"/>
                  </a:solidFill>
                  <a:latin typeface="DM Sans Medium" panose="020B0604020202020204" charset="0"/>
                </a:rPr>
                <a:t>.9%</a:t>
              </a:r>
              <a:endParaRPr lang="en-US" sz="1000" dirty="0" smtClean="0">
                <a:solidFill>
                  <a:srgbClr val="FF0000"/>
                </a:solidFill>
                <a:latin typeface="DM Sans Medium" panose="020B0604020202020204" charset="0"/>
              </a:endParaRPr>
            </a:p>
          </p:txBody>
        </p:sp>
        <p:sp>
          <p:nvSpPr>
            <p:cNvPr id="15" name="Google Shape;504;p50"/>
            <p:cNvSpPr txBox="1">
              <a:spLocks/>
            </p:cNvSpPr>
            <p:nvPr/>
          </p:nvSpPr>
          <p:spPr>
            <a:xfrm>
              <a:off x="5821546" y="2999068"/>
              <a:ext cx="663455" cy="294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smtClean="0">
                  <a:solidFill>
                    <a:srgbClr val="FF0000"/>
                  </a:solidFill>
                  <a:latin typeface="DM Sans Medium" panose="020B0604020202020204" charset="0"/>
                </a:rPr>
                <a:t>3</a:t>
              </a:r>
              <a:r>
                <a:rPr lang="en-US" sz="1000" dirty="0" smtClean="0">
                  <a:solidFill>
                    <a:srgbClr val="FF0000"/>
                  </a:solidFill>
                  <a:latin typeface="DM Sans Medium" panose="020B0604020202020204" charset="0"/>
                </a:rPr>
                <a:t>.5%</a:t>
              </a:r>
              <a:endParaRPr lang="en-US" sz="1000" dirty="0" smtClean="0">
                <a:solidFill>
                  <a:srgbClr val="FF0000"/>
                </a:solidFill>
                <a:latin typeface="DM Sans Medium" panose="020B0604020202020204" charset="0"/>
              </a:endParaRPr>
            </a:p>
          </p:txBody>
        </p:sp>
      </p:grpSp>
      <p:grpSp>
        <p:nvGrpSpPr>
          <p:cNvPr id="19" name="Group 18"/>
          <p:cNvGrpSpPr/>
          <p:nvPr/>
        </p:nvGrpSpPr>
        <p:grpSpPr>
          <a:xfrm>
            <a:off x="1904867" y="1448148"/>
            <a:ext cx="5181866" cy="3256803"/>
            <a:chOff x="1904867" y="1448148"/>
            <a:chExt cx="5181866" cy="3256803"/>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867" y="1448148"/>
              <a:ext cx="5181866" cy="3256803"/>
            </a:xfrm>
            <a:prstGeom prst="rect">
              <a:avLst/>
            </a:prstGeom>
            <a:effectLst>
              <a:softEdge rad="63500"/>
            </a:effectLst>
          </p:spPr>
        </p:pic>
        <p:sp>
          <p:nvSpPr>
            <p:cNvPr id="18" name="Google Shape;504;p50"/>
            <p:cNvSpPr txBox="1">
              <a:spLocks/>
            </p:cNvSpPr>
            <p:nvPr/>
          </p:nvSpPr>
          <p:spPr>
            <a:xfrm rot="16200000">
              <a:off x="1632282" y="2591189"/>
              <a:ext cx="1256968" cy="4201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smtClean="0">
                  <a:solidFill>
                    <a:srgbClr val="FF0000"/>
                  </a:solidFill>
                  <a:latin typeface="DM Sans Medium" panose="020B0604020202020204" charset="0"/>
                </a:rPr>
                <a:t>In million</a:t>
              </a:r>
              <a:endParaRPr lang="en-US" dirty="0" smtClean="0">
                <a:solidFill>
                  <a:srgbClr val="FF0000"/>
                </a:solidFill>
                <a:latin typeface="DM Sans Medium" panose="020B0604020202020204" charset="0"/>
              </a:endParaRPr>
            </a:p>
          </p:txBody>
        </p:sp>
      </p:grpSp>
    </p:spTree>
    <p:extLst>
      <p:ext uri="{BB962C8B-B14F-4D97-AF65-F5344CB8AC3E}">
        <p14:creationId xmlns:p14="http://schemas.microsoft.com/office/powerpoint/2010/main" val="25897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ina's Army Day by Slidesgo">
  <a:themeElements>
    <a:clrScheme name="Simple Light">
      <a:dk1>
        <a:srgbClr val="EBE2D8"/>
      </a:dk1>
      <a:lt1>
        <a:srgbClr val="FF0022"/>
      </a:lt1>
      <a:dk2>
        <a:srgbClr val="00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614</Words>
  <Application>Microsoft Office PowerPoint</Application>
  <PresentationFormat>On-screen Show (16:9)</PresentationFormat>
  <Paragraphs>103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Anton</vt:lpstr>
      <vt:lpstr>DM Sans Medium</vt:lpstr>
      <vt:lpstr>Bebas Neue</vt:lpstr>
      <vt:lpstr>Arial</vt:lpstr>
      <vt:lpstr>DM Sans</vt:lpstr>
      <vt:lpstr>Wingdings</vt:lpstr>
      <vt:lpstr>China's Army Day by Slidesgo</vt:lpstr>
      <vt:lpstr>Russia and Ukraine war impact on global economy; </vt:lpstr>
      <vt:lpstr>Info</vt:lpstr>
      <vt:lpstr>01.</vt:lpstr>
      <vt:lpstr>01. Russia-Ukraine Conflict: Background and Overview</vt:lpstr>
      <vt:lpstr>02. Economic Consequences for the USA and UK.</vt:lpstr>
      <vt:lpstr>04. Analyze the economic connections  between South Asia and the nations that are afflicted by the Russia-Ukraine war</vt:lpstr>
      <vt:lpstr>05. Investigate how the conflict has impacted global energy markets</vt:lpstr>
      <vt:lpstr>05. Impact on Bangladesh’s Economy</vt:lpstr>
      <vt:lpstr>05. Impact on Bangladesh’s Economy</vt:lpstr>
      <vt:lpstr>05. Impact on Bangladesh’s Economy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China’s Army Day</dc:title>
  <cp:lastModifiedBy>YoutechBD</cp:lastModifiedBy>
  <cp:revision>27</cp:revision>
  <dcterms:modified xsi:type="dcterms:W3CDTF">2023-05-23T18:57:26Z</dcterms:modified>
</cp:coreProperties>
</file>